
<file path=[Content_Types].xml><?xml version="1.0" encoding="utf-8"?>
<Types xmlns="http://schemas.openxmlformats.org/package/2006/content-types">
  <Default Extension="emf" ContentType="image/x-emf"/>
  <Default Extension="jpeg" ContentType="image/jpeg"/>
  <Default Extension="png" ContentType="image/png"/>
  <Default Extension="pptx" ContentType="application/vnd.openxmlformats-officedocument.presentationml.presentation"/>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4" r:id="rId2"/>
    <p:sldId id="256" r:id="rId3"/>
    <p:sldId id="261" r:id="rId4"/>
    <p:sldId id="276" r:id="rId5"/>
    <p:sldId id="257" r:id="rId6"/>
    <p:sldId id="258" r:id="rId7"/>
    <p:sldId id="259" r:id="rId8"/>
    <p:sldId id="262" r:id="rId9"/>
    <p:sldId id="260" r:id="rId10"/>
    <p:sldId id="263" r:id="rId11"/>
    <p:sldId id="273" r:id="rId12"/>
    <p:sldId id="264" r:id="rId13"/>
    <p:sldId id="272" r:id="rId14"/>
    <p:sldId id="266" r:id="rId15"/>
    <p:sldId id="265" r:id="rId16"/>
    <p:sldId id="267" r:id="rId17"/>
    <p:sldId id="275" r:id="rId18"/>
    <p:sldId id="269" r:id="rId19"/>
    <p:sldId id="271"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055C84-291F-4492-947D-54FD316853A8}" v="2409" dt="2018-06-30T19:44:42.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25" autoAdjust="0"/>
    <p:restoredTop sz="94684" autoAdjust="0"/>
  </p:normalViewPr>
  <p:slideViewPr>
    <p:cSldViewPr snapToGrid="0" snapToObjects="1">
      <p:cViewPr varScale="1">
        <p:scale>
          <a:sx n="87" d="100"/>
          <a:sy n="87" d="100"/>
        </p:scale>
        <p:origin x="1077" y="5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70" d="100"/>
          <a:sy n="70" d="100"/>
        </p:scale>
        <p:origin x="2440" y="2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38770-00F1-4B31-95D4-F9DC444CD2CE}" type="datetimeFigureOut">
              <a:rPr lang="en-US" smtClean="0"/>
              <a:t>9/27/2020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37578-6F2D-4AED-9194-5BC9675CC603}" type="slidenum">
              <a:rPr lang="en-US" smtClean="0"/>
              <a:t>‹#›</a:t>
            </a:fld>
            <a:endParaRPr lang="en-US"/>
          </a:p>
        </p:txBody>
      </p:sp>
    </p:spTree>
    <p:extLst>
      <p:ext uri="{BB962C8B-B14F-4D97-AF65-F5344CB8AC3E}">
        <p14:creationId xmlns:p14="http://schemas.microsoft.com/office/powerpoint/2010/main" val="231081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Welcome!</a:t>
            </a:r>
            <a:r>
              <a:rPr lang="en-US" baseline="0" dirty="0"/>
              <a:t>  We are pleased to have Sue Lerner and Liz Ohlson as guests for our webinar on How Wider Horizons Senior Village in Seattle is moving to more member-led leadership.</a:t>
            </a:r>
          </a:p>
          <a:p>
            <a:endParaRPr lang="en-US" dirty="0"/>
          </a:p>
          <a:p>
            <a:r>
              <a:rPr lang="en-US" dirty="0"/>
              <a:t>SUE: Hello, I’m Sue Lerner from Wider Horizons.  </a:t>
            </a:r>
          </a:p>
          <a:p>
            <a:endParaRPr lang="en-US" dirty="0"/>
          </a:p>
          <a:p>
            <a:r>
              <a:rPr lang="en-US" dirty="0"/>
              <a:t>LIZ: Hello.  I’m Liz Ohlson from Wider Horizons in Central Seattle.  </a:t>
            </a:r>
          </a:p>
          <a:p>
            <a:endParaRPr lang="en-US" dirty="0">
              <a:highlight>
                <a:srgbClr val="FFFF00"/>
              </a:highlight>
            </a:endParaRPr>
          </a:p>
          <a:p>
            <a:r>
              <a:rPr lang="en-US" dirty="0">
                <a:highlight>
                  <a:srgbClr val="FFFF00"/>
                </a:highlight>
              </a:rPr>
              <a:t>SUE:  We are both on the Board of our Village; Sue serves as President and Liz is Chair of the group that makes our Full Member meetings such memorable events.   </a:t>
            </a:r>
          </a:p>
        </p:txBody>
      </p:sp>
      <p:sp>
        <p:nvSpPr>
          <p:cNvPr id="4" name="Slide Number Placeholder 3"/>
          <p:cNvSpPr>
            <a:spLocks noGrp="1"/>
          </p:cNvSpPr>
          <p:nvPr>
            <p:ph type="sldNum" sz="quarter" idx="10"/>
          </p:nvPr>
        </p:nvSpPr>
        <p:spPr/>
        <p:txBody>
          <a:bodyPr/>
          <a:lstStyle/>
          <a:p>
            <a:fld id="{D6737578-6F2D-4AED-9194-5BC9675CC603}" type="slidenum">
              <a:rPr lang="en-US" smtClean="0"/>
              <a:t>1</a:t>
            </a:fld>
            <a:endParaRPr lang="en-US" dirty="0"/>
          </a:p>
        </p:txBody>
      </p:sp>
    </p:spTree>
    <p:extLst>
      <p:ext uri="{BB962C8B-B14F-4D97-AF65-F5344CB8AC3E}">
        <p14:creationId xmlns:p14="http://schemas.microsoft.com/office/powerpoint/2010/main" val="1481145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With a reduction</a:t>
            </a:r>
            <a:r>
              <a:rPr lang="en-US" baseline="0" dirty="0"/>
              <a:t> of funding in 2016 some creative planning needed to occur to keep our Village operational.  In addition to reduced funding, we experienced a smaller increase in membership than projected.  </a:t>
            </a:r>
            <a:r>
              <a:rPr lang="en-US" dirty="0"/>
              <a:t>In an effort to respond to these new conditions, w</a:t>
            </a:r>
            <a:r>
              <a:rPr lang="en-US" baseline="0" dirty="0"/>
              <a:t>e considered reducing the hours of our Executive Director and we decided to move toward a more member-led organization.  For us this took about a year and a half of very intense thinking together in a Futures Task Force.</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10</a:t>
            </a:fld>
            <a:endParaRPr lang="en-US" dirty="0"/>
          </a:p>
        </p:txBody>
      </p:sp>
    </p:spTree>
    <p:extLst>
      <p:ext uri="{BB962C8B-B14F-4D97-AF65-F5344CB8AC3E}">
        <p14:creationId xmlns:p14="http://schemas.microsoft.com/office/powerpoint/2010/main" val="260964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p:spPr>
        <p:txBody>
          <a:bodyPr/>
          <a:lstStyle/>
          <a:p>
            <a:r>
              <a:rPr lang="en-US" u="sng" dirty="0"/>
              <a:t>SUE: To be visited by the Task Force in terms of assumptions for a new village model:</a:t>
            </a:r>
            <a:r>
              <a:rPr lang="en-US" dirty="0"/>
              <a:t> </a:t>
            </a:r>
          </a:p>
          <a:p>
            <a:pPr lvl="0"/>
            <a:r>
              <a:rPr lang="en-US" dirty="0"/>
              <a:t>Governance </a:t>
            </a:r>
          </a:p>
          <a:p>
            <a:pPr lvl="0"/>
            <a:r>
              <a:rPr lang="en-US" dirty="0"/>
              <a:t>Geographic Scope </a:t>
            </a:r>
          </a:p>
          <a:p>
            <a:pPr lvl="0"/>
            <a:r>
              <a:rPr lang="en-US" dirty="0"/>
              <a:t>Diversity </a:t>
            </a:r>
          </a:p>
          <a:p>
            <a:pPr lvl="0"/>
            <a:r>
              <a:rPr lang="en-US" dirty="0"/>
              <a:t>Financials (fund-raising results and projections; expenditures and revenue)</a:t>
            </a:r>
          </a:p>
          <a:p>
            <a:pPr marL="171450" lvl="0" indent="-171450">
              <a:buFont typeface="Arial" panose="020B0604020202020204" pitchFamily="34" charset="0"/>
              <a:buChar char="•"/>
            </a:pPr>
            <a:r>
              <a:rPr lang="en-US" dirty="0"/>
              <a:t>Staffing</a:t>
            </a:r>
          </a:p>
          <a:p>
            <a:pPr marL="171450" lvl="0" indent="-171450">
              <a:buFont typeface="Arial" panose="020B0604020202020204" pitchFamily="34" charset="0"/>
              <a:buChar char="•"/>
            </a:pPr>
            <a:r>
              <a:rPr lang="en-US" dirty="0"/>
              <a:t>Expenses for office and meeting spaces </a:t>
            </a:r>
          </a:p>
          <a:p>
            <a:pPr lvl="0"/>
            <a:r>
              <a:rPr lang="en-US" dirty="0"/>
              <a:t>Membership growth </a:t>
            </a:r>
          </a:p>
          <a:p>
            <a:pPr lvl="0"/>
            <a:r>
              <a:rPr lang="en-US" dirty="0"/>
              <a:t>Current roles filled by members &amp; possible future roles </a:t>
            </a:r>
          </a:p>
          <a:p>
            <a:pPr lvl="0"/>
            <a:r>
              <a:rPr lang="en-US" dirty="0"/>
              <a:t>Staffing FTE</a:t>
            </a:r>
          </a:p>
          <a:p>
            <a:pPr lvl="0"/>
            <a:r>
              <a:rPr lang="en-US" dirty="0"/>
              <a:t>Volunteers </a:t>
            </a:r>
          </a:p>
          <a:p>
            <a:pPr lvl="0"/>
            <a:r>
              <a:rPr lang="en-US" dirty="0"/>
              <a:t>Activities and Services </a:t>
            </a:r>
          </a:p>
          <a:p>
            <a:pPr lvl="0"/>
            <a:endParaRPr lang="en-US" dirty="0"/>
          </a:p>
          <a:p>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11</a:t>
            </a:fld>
            <a:endParaRPr lang="en-US" dirty="0"/>
          </a:p>
        </p:txBody>
      </p:sp>
    </p:spTree>
    <p:extLst>
      <p:ext uri="{BB962C8B-B14F-4D97-AF65-F5344CB8AC3E}">
        <p14:creationId xmlns:p14="http://schemas.microsoft.com/office/powerpoint/2010/main" val="2147434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The purpose of designing a member-led organization was to bring expenses more in line with revenues by providing more opportunities for members to lead the organization thus reducing the</a:t>
            </a:r>
            <a:r>
              <a:rPr lang="en-US" baseline="0" dirty="0"/>
              <a:t> </a:t>
            </a:r>
            <a:r>
              <a:rPr lang="en-US" dirty="0"/>
              <a:t>time needed for an </a:t>
            </a:r>
            <a:r>
              <a:rPr lang="en-US" baseline="0" dirty="0"/>
              <a:t>Executive Director.  The Board members became directly engaged in the work of Wider Horizons by monitoring the activities of the organization, leading administrative functions and actively participating in </a:t>
            </a:r>
            <a:r>
              <a:rPr lang="en-US" dirty="0"/>
              <a:t>all</a:t>
            </a:r>
            <a:r>
              <a:rPr lang="en-US" baseline="0" dirty="0"/>
              <a:t> Village activities.</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12</a:t>
            </a:fld>
            <a:endParaRPr lang="en-US" dirty="0"/>
          </a:p>
        </p:txBody>
      </p:sp>
    </p:spTree>
    <p:extLst>
      <p:ext uri="{BB962C8B-B14F-4D97-AF65-F5344CB8AC3E}">
        <p14:creationId xmlns:p14="http://schemas.microsoft.com/office/powerpoint/2010/main" val="1794674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The Board became a working board with increased</a:t>
            </a:r>
            <a:r>
              <a:rPr lang="en-US" baseline="0" dirty="0"/>
              <a:t> involvement in guiding Village activities.  Each Board member became a liaison for one or more of the activity groups.  With Board members elected by the full Village membership, the Board became more responsive to member needs and desires.</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13</a:t>
            </a:fld>
            <a:endParaRPr lang="en-US" dirty="0"/>
          </a:p>
        </p:txBody>
      </p:sp>
    </p:spTree>
    <p:extLst>
      <p:ext uri="{BB962C8B-B14F-4D97-AF65-F5344CB8AC3E}">
        <p14:creationId xmlns:p14="http://schemas.microsoft.com/office/powerpoint/2010/main" val="3737582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With the change to one staff position at ¾ time, member group</a:t>
            </a:r>
            <a:r>
              <a:rPr lang="en-US" baseline="0" dirty="0"/>
              <a:t> initiation of activities has increased.  For example, a year-long calendar of activities providing education about the African American community in Seattle was created by a member-led group.  It included lectures, museum tours, books and videos, some requiring transportation to a location and arrangements with a venue.  The members led the agendas with logistical support by the Executive Director.  Pod activities are being almost totally member led and implemented with little or no support from the ED.</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14</a:t>
            </a:fld>
            <a:endParaRPr lang="en-US" dirty="0"/>
          </a:p>
        </p:txBody>
      </p:sp>
    </p:spTree>
    <p:extLst>
      <p:ext uri="{BB962C8B-B14F-4D97-AF65-F5344CB8AC3E}">
        <p14:creationId xmlns:p14="http://schemas.microsoft.com/office/powerpoint/2010/main" val="2758297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The Member Development Group developed strategies for recruiting</a:t>
            </a:r>
            <a:r>
              <a:rPr lang="en-US" baseline="0" dirty="0"/>
              <a:t> new members including a series of salons.  These gatherings feature interesting speakers from the community.  Persons who might be interested in membership </a:t>
            </a:r>
            <a:r>
              <a:rPr lang="en-US" dirty="0"/>
              <a:t>are</a:t>
            </a:r>
            <a:r>
              <a:rPr lang="en-US" baseline="0" dirty="0"/>
              <a:t> invited to these events to meet members in a low key social situation.  </a:t>
            </a:r>
            <a:r>
              <a:rPr lang="en-US" dirty="0"/>
              <a:t>Salons</a:t>
            </a:r>
            <a:r>
              <a:rPr lang="en-US" baseline="0" dirty="0"/>
              <a:t> have been very effective recruiting tools.</a:t>
            </a:r>
          </a:p>
          <a:p>
            <a:endParaRPr lang="en-US" baseline="0" dirty="0"/>
          </a:p>
          <a:p>
            <a:r>
              <a:rPr lang="en-US" baseline="0" dirty="0"/>
              <a:t>The Revenue Generation group devised and implemented a plan to recruit private donations from persons who were interested in the concept of the Village and had the means to support such an organization but were not members.  They have become “Friends of the Village”.  A couple of them have actually become members.  </a:t>
            </a:r>
            <a:r>
              <a:rPr lang="en-US" dirty="0"/>
              <a:t>Many members make an annual donation in addition to their dues.</a:t>
            </a:r>
          </a:p>
        </p:txBody>
      </p:sp>
      <p:sp>
        <p:nvSpPr>
          <p:cNvPr id="4" name="Slide Number Placeholder 3"/>
          <p:cNvSpPr>
            <a:spLocks noGrp="1"/>
          </p:cNvSpPr>
          <p:nvPr>
            <p:ph type="sldNum" sz="quarter" idx="10"/>
          </p:nvPr>
        </p:nvSpPr>
        <p:spPr/>
        <p:txBody>
          <a:bodyPr/>
          <a:lstStyle/>
          <a:p>
            <a:fld id="{D6737578-6F2D-4AED-9194-5BC9675CC603}" type="slidenum">
              <a:rPr lang="en-US" smtClean="0"/>
              <a:t>15</a:t>
            </a:fld>
            <a:endParaRPr lang="en-US" dirty="0"/>
          </a:p>
        </p:txBody>
      </p:sp>
    </p:spTree>
    <p:extLst>
      <p:ext uri="{BB962C8B-B14F-4D97-AF65-F5344CB8AC3E}">
        <p14:creationId xmlns:p14="http://schemas.microsoft.com/office/powerpoint/2010/main" val="1304383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This diagram of the revised organizational structure</a:t>
            </a:r>
            <a:r>
              <a:rPr lang="en-US" baseline="0" dirty="0"/>
              <a:t> illustrates the linkages among the groups within our Village.  The Affinity Groups and Pods are linked to the Board by  a Board member liaison. The Executive Director is in touch with all of the groups but as a support to each group not as the leader.  This revised structure has succeeded in producing </a:t>
            </a:r>
            <a:r>
              <a:rPr lang="en-US" dirty="0"/>
              <a:t>a growing number of Village member-leaders by actual count. Our experience </a:t>
            </a:r>
            <a:r>
              <a:rPr lang="en-US" baseline="0" dirty="0"/>
              <a:t>indicates that our members are taking greater ownership in the direction of the activities.</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16</a:t>
            </a:fld>
            <a:endParaRPr lang="en-US" dirty="0"/>
          </a:p>
        </p:txBody>
      </p:sp>
    </p:spTree>
    <p:extLst>
      <p:ext uri="{BB962C8B-B14F-4D97-AF65-F5344CB8AC3E}">
        <p14:creationId xmlns:p14="http://schemas.microsoft.com/office/powerpoint/2010/main" val="3282489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820738"/>
            <a:ext cx="4556125" cy="3417887"/>
          </a:xfrm>
        </p:spPr>
      </p:sp>
      <p:sp>
        <p:nvSpPr>
          <p:cNvPr id="3" name="Notes Placeholder 2"/>
          <p:cNvSpPr>
            <a:spLocks noGrp="1"/>
          </p:cNvSpPr>
          <p:nvPr>
            <p:ph type="body" idx="1"/>
          </p:nvPr>
        </p:nvSpPr>
        <p:spPr/>
        <p:txBody>
          <a:bodyPr/>
          <a:lstStyle/>
          <a:p>
            <a:r>
              <a:rPr lang="en-US" dirty="0"/>
              <a:t>LIZ: This</a:t>
            </a:r>
            <a:r>
              <a:rPr lang="en-US" baseline="0" dirty="0"/>
              <a:t> chart shows the range of activities in Wider Horizons Village from social interest groups to the Leadership Affinity Groups .  These Leadership Groups do the work of essential functions of the organization because they emphasize fundraising, increasing membership and tech support.  </a:t>
            </a:r>
          </a:p>
          <a:p>
            <a:r>
              <a:rPr lang="en-US" baseline="0" dirty="0"/>
              <a:t>  </a:t>
            </a:r>
          </a:p>
        </p:txBody>
      </p:sp>
      <p:sp>
        <p:nvSpPr>
          <p:cNvPr id="4" name="Slide Number Placeholder 3"/>
          <p:cNvSpPr>
            <a:spLocks noGrp="1"/>
          </p:cNvSpPr>
          <p:nvPr>
            <p:ph type="sldNum" sz="quarter" idx="10"/>
          </p:nvPr>
        </p:nvSpPr>
        <p:spPr/>
        <p:txBody>
          <a:bodyPr/>
          <a:lstStyle/>
          <a:p>
            <a:fld id="{D6737578-6F2D-4AED-9194-5BC9675CC603}" type="slidenum">
              <a:rPr lang="en-US" smtClean="0"/>
              <a:t>17</a:t>
            </a:fld>
            <a:endParaRPr lang="en-US"/>
          </a:p>
        </p:txBody>
      </p:sp>
    </p:spTree>
    <p:extLst>
      <p:ext uri="{BB962C8B-B14F-4D97-AF65-F5344CB8AC3E}">
        <p14:creationId xmlns:p14="http://schemas.microsoft.com/office/powerpoint/2010/main" val="1375008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Wider</a:t>
            </a:r>
            <a:r>
              <a:rPr lang="en-US" baseline="0" dirty="0"/>
              <a:t> Horizons Village members have shown their capacity to lead in many situations.  They have initiated activities and shared events of interest to our members.  Members continue to develop social connections in a variety of settings. These social connections are leading members to be more comfortable when asking for help.  We see members more readily offering to help or reaching out for help to </a:t>
            </a:r>
            <a:r>
              <a:rPr lang="en-US" dirty="0"/>
              <a:t>others in </a:t>
            </a:r>
            <a:r>
              <a:rPr lang="en-US" baseline="0" dirty="0"/>
              <a:t>need </a:t>
            </a:r>
            <a:r>
              <a:rPr lang="en-US" dirty="0"/>
              <a:t>from</a:t>
            </a:r>
            <a:r>
              <a:rPr lang="en-US" baseline="0" dirty="0"/>
              <a:t> their Pod or Affinity Group.  </a:t>
            </a:r>
          </a:p>
          <a:p>
            <a:endParaRPr lang="en-US" baseline="0" dirty="0"/>
          </a:p>
          <a:p>
            <a:r>
              <a:rPr lang="en-US" baseline="0" dirty="0"/>
              <a:t>The Board is directly connected to Village activities and the Executive Director is doing a fine job supporting the activities that members initiate.  She also facilitates the connections between members and volunteers when they need assistance.  </a:t>
            </a:r>
          </a:p>
          <a:p>
            <a:endParaRPr lang="en-US" dirty="0"/>
          </a:p>
          <a:p>
            <a:r>
              <a:rPr lang="en-US" baseline="0" dirty="0"/>
              <a:t>At present we are changing the ED job description to reflect more of an emphasis on facilitating and collaborating rather than leading.  And we are all on the look out for the subtle ways that our organization </a:t>
            </a:r>
            <a:r>
              <a:rPr lang="en-US" dirty="0"/>
              <a:t>can promote leadership among our members.</a:t>
            </a:r>
          </a:p>
          <a:p>
            <a:endParaRPr lang="en-US" baseline="0" dirty="0"/>
          </a:p>
          <a:p>
            <a:r>
              <a:rPr lang="en-US" dirty="0"/>
              <a:t>It’s interesting to note that upon joining some members have said they aren’t interested in leading, they’ll just participate in what is already offered.  But soon they have jumped in with both feet and are now very active participants and leaders.</a:t>
            </a:r>
            <a:endParaRPr lang="en-US" baseline="0" dirty="0"/>
          </a:p>
          <a:p>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18</a:t>
            </a:fld>
            <a:endParaRPr lang="en-US"/>
          </a:p>
        </p:txBody>
      </p:sp>
    </p:spTree>
    <p:extLst>
      <p:ext uri="{BB962C8B-B14F-4D97-AF65-F5344CB8AC3E}">
        <p14:creationId xmlns:p14="http://schemas.microsoft.com/office/powerpoint/2010/main" val="119405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Each of these challenges represents</a:t>
            </a:r>
            <a:r>
              <a:rPr lang="en-US" baseline="0" dirty="0"/>
              <a:t> an essential element to keep our village growing and to maintain its vitality.  We have developed a base of funders both in and outside of the village.  Our challenge is to extend that group.  We need to be diligent in seeking new members. Our most successful approach seems to be through personal relationships.  We are excited about our connection with the Central Area Senior Center (a long-standing community center </a:t>
            </a:r>
            <a:r>
              <a:rPr lang="en-US" dirty="0"/>
              <a:t>located in what used to be the African American neighborhood of Seattle) </a:t>
            </a:r>
            <a:r>
              <a:rPr lang="en-US" baseline="0" dirty="0"/>
              <a:t>where we hold many meetings.  Their members are invited to our events and we are slowly becoming familiar with an additional ethnic population living within our geographic area.  We are learning about their rich heritage and they are learning about ours.  </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19</a:t>
            </a:fld>
            <a:endParaRPr lang="en-US"/>
          </a:p>
        </p:txBody>
      </p:sp>
    </p:spTree>
    <p:extLst>
      <p:ext uri="{BB962C8B-B14F-4D97-AF65-F5344CB8AC3E}">
        <p14:creationId xmlns:p14="http://schemas.microsoft.com/office/powerpoint/2010/main" val="152028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In this webinar we will share with you the steps in development of our Village, the motivation for becoming more member-led, and the processes leading to where we are now.  </a:t>
            </a:r>
          </a:p>
          <a:p>
            <a:endParaRPr lang="en-US" dirty="0"/>
          </a:p>
          <a:p>
            <a:r>
              <a:rPr lang="en-US" dirty="0">
                <a:highlight>
                  <a:srgbClr val="FFFF00"/>
                </a:highlight>
              </a:rPr>
              <a:t>Our slide states our goal:  to increase the leadership participation</a:t>
            </a:r>
            <a:r>
              <a:rPr lang="en-US" baseline="0" dirty="0">
                <a:highlight>
                  <a:srgbClr val="FFFF00"/>
                </a:highlight>
              </a:rPr>
              <a:t> of the members as well as reduce costs.</a:t>
            </a:r>
          </a:p>
        </p:txBody>
      </p:sp>
      <p:sp>
        <p:nvSpPr>
          <p:cNvPr id="4" name="Slide Number Placeholder 3"/>
          <p:cNvSpPr>
            <a:spLocks noGrp="1"/>
          </p:cNvSpPr>
          <p:nvPr>
            <p:ph type="sldNum" sz="quarter" idx="10"/>
          </p:nvPr>
        </p:nvSpPr>
        <p:spPr/>
        <p:txBody>
          <a:bodyPr/>
          <a:lstStyle/>
          <a:p>
            <a:fld id="{D6737578-6F2D-4AED-9194-5BC9675CC603}" type="slidenum">
              <a:rPr lang="en-US" smtClean="0"/>
              <a:t>2</a:t>
            </a:fld>
            <a:endParaRPr lang="en-US" dirty="0"/>
          </a:p>
        </p:txBody>
      </p:sp>
    </p:spTree>
    <p:extLst>
      <p:ext uri="{BB962C8B-B14F-4D97-AF65-F5344CB8AC3E}">
        <p14:creationId xmlns:p14="http://schemas.microsoft.com/office/powerpoint/2010/main" val="4270219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We thank you for your participation in our webinar today.  If you have any questions or comments we are happy to respond now.  </a:t>
            </a:r>
          </a:p>
        </p:txBody>
      </p:sp>
      <p:sp>
        <p:nvSpPr>
          <p:cNvPr id="4" name="Slide Number Placeholder 3"/>
          <p:cNvSpPr>
            <a:spLocks noGrp="1"/>
          </p:cNvSpPr>
          <p:nvPr>
            <p:ph type="sldNum" sz="quarter" idx="10"/>
          </p:nvPr>
        </p:nvSpPr>
        <p:spPr/>
        <p:txBody>
          <a:bodyPr/>
          <a:lstStyle/>
          <a:p>
            <a:fld id="{D6737578-6F2D-4AED-9194-5BC9675CC603}" type="slidenum">
              <a:rPr lang="en-US" smtClean="0"/>
              <a:t>20</a:t>
            </a:fld>
            <a:endParaRPr lang="en-US" dirty="0"/>
          </a:p>
        </p:txBody>
      </p:sp>
    </p:spTree>
    <p:extLst>
      <p:ext uri="{BB962C8B-B14F-4D97-AF65-F5344CB8AC3E}">
        <p14:creationId xmlns:p14="http://schemas.microsoft.com/office/powerpoint/2010/main" val="184583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233488"/>
            <a:ext cx="4114800" cy="3086100"/>
          </a:xfrm>
        </p:spPr>
      </p:sp>
      <p:sp>
        <p:nvSpPr>
          <p:cNvPr id="3" name="Notes Placeholder 2"/>
          <p:cNvSpPr>
            <a:spLocks noGrp="1"/>
          </p:cNvSpPr>
          <p:nvPr>
            <p:ph type="body" idx="1"/>
          </p:nvPr>
        </p:nvSpPr>
        <p:spPr/>
        <p:txBody>
          <a:bodyPr/>
          <a:lstStyle/>
          <a:p>
            <a:r>
              <a:rPr lang="en-US" dirty="0"/>
              <a:t>LIZ:  Our Village is located in Central Seattle.  As shown in the map there are a total of 4 Villages presently operating in the greater Seattle area.  Our location is east of downtown.  Housing in our area includes apartments, condos and single family homes.  Bus and light rail transit make mobility easier for members.  </a:t>
            </a:r>
            <a:r>
              <a:rPr lang="en-US" dirty="0">
                <a:highlight>
                  <a:srgbClr val="FFFF00"/>
                </a:highlight>
              </a:rPr>
              <a:t>Wider Horizons Village encompasses several neighborhoods populated by people representing a wide variety of ethnicities, races and income levels.  Our Village membership, however, is fairly homogenous white and of median income.  </a:t>
            </a:r>
          </a:p>
          <a:p>
            <a:endParaRPr lang="en-US" baseline="0" dirty="0"/>
          </a:p>
          <a:p>
            <a:r>
              <a:rPr lang="en-US" dirty="0"/>
              <a:t>Our current membership numbers 82 with an age range from 49 to the 90’s.  Median age is 74.  </a:t>
            </a:r>
          </a:p>
          <a:p>
            <a:endParaRPr lang="en-US" dirty="0"/>
          </a:p>
          <a:p>
            <a:r>
              <a:rPr lang="en-US" dirty="0">
                <a:highlight>
                  <a:srgbClr val="FFFF00"/>
                </a:highlight>
              </a:rPr>
              <a:t>We assist each other by providing rides to appointments, delivering meals in homes, advocating at doctor visits, making small home repairs, as well as support with technology (</a:t>
            </a:r>
            <a:r>
              <a:rPr lang="en-US" dirty="0" err="1">
                <a:highlight>
                  <a:srgbClr val="FFFF00"/>
                </a:highlight>
              </a:rPr>
              <a:t>wifi</a:t>
            </a:r>
            <a:r>
              <a:rPr lang="en-US" dirty="0">
                <a:highlight>
                  <a:srgbClr val="FFFF00"/>
                </a:highlight>
              </a:rPr>
              <a:t> and cell phones).  Most of these tasks are accomplished by Village member volunteers.  We have a few non-member volunteers for more specialized tasks.  We make referrals to community resources for larger and more specialized supports.</a:t>
            </a:r>
            <a:endParaRPr lang="en-US" baseline="0" dirty="0">
              <a:highlight>
                <a:srgbClr val="FFFF00"/>
              </a:highlight>
            </a:endParaRPr>
          </a:p>
        </p:txBody>
      </p:sp>
      <p:sp>
        <p:nvSpPr>
          <p:cNvPr id="4" name="Slide Number Placeholder 3"/>
          <p:cNvSpPr>
            <a:spLocks noGrp="1"/>
          </p:cNvSpPr>
          <p:nvPr>
            <p:ph type="sldNum" sz="quarter" idx="10"/>
          </p:nvPr>
        </p:nvSpPr>
        <p:spPr/>
        <p:txBody>
          <a:bodyPr/>
          <a:lstStyle/>
          <a:p>
            <a:fld id="{D6737578-6F2D-4AED-9194-5BC9675CC603}" type="slidenum">
              <a:rPr lang="en-US" smtClean="0"/>
              <a:t>3</a:t>
            </a:fld>
            <a:endParaRPr lang="en-US" dirty="0"/>
          </a:p>
        </p:txBody>
      </p:sp>
    </p:spTree>
    <p:extLst>
      <p:ext uri="{BB962C8B-B14F-4D97-AF65-F5344CB8AC3E}">
        <p14:creationId xmlns:p14="http://schemas.microsoft.com/office/powerpoint/2010/main" val="234521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In this presentation we will share the process and specific steps we used to reach our goal of a more member-led Village.  It is our hope that you will find some ideas that will be useful in your Village.  But we have discovered that we aren’t there yet.  We are continually looking at what we are doing and how we are doing it, revising our vision of a member-led Village and we believe we are building the “plane while we it is in the air”  to use a Seattle Boeing analogy.  </a:t>
            </a:r>
          </a:p>
        </p:txBody>
      </p:sp>
      <p:sp>
        <p:nvSpPr>
          <p:cNvPr id="4" name="Slide Number Placeholder 3"/>
          <p:cNvSpPr>
            <a:spLocks noGrp="1"/>
          </p:cNvSpPr>
          <p:nvPr>
            <p:ph type="sldNum" sz="quarter" idx="10"/>
          </p:nvPr>
        </p:nvSpPr>
        <p:spPr/>
        <p:txBody>
          <a:bodyPr/>
          <a:lstStyle/>
          <a:p>
            <a:fld id="{D6737578-6F2D-4AED-9194-5BC9675CC603}" type="slidenum">
              <a:rPr lang="en-US" smtClean="0"/>
              <a:t>4</a:t>
            </a:fld>
            <a:endParaRPr lang="en-US" dirty="0"/>
          </a:p>
        </p:txBody>
      </p:sp>
    </p:spTree>
    <p:extLst>
      <p:ext uri="{BB962C8B-B14F-4D97-AF65-F5344CB8AC3E}">
        <p14:creationId xmlns:p14="http://schemas.microsoft.com/office/powerpoint/2010/main" val="2821248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The idea of a Village in central Seattle germinated among residents of Horizon House, a local senior residence, in 2011.  The Residence was land locked and could no longer increase its space for more senior residents, but they wanted to provide some support for senior living in the surrounding areas of Seattle.  </a:t>
            </a:r>
          </a:p>
          <a:p>
            <a:endParaRPr lang="en-US" dirty="0"/>
          </a:p>
          <a:p>
            <a:r>
              <a:rPr lang="en-US" dirty="0"/>
              <a:t>The Horizon House Board conducted focus groups among Seattle seniors to identify their interests in the Village concept.  Visitations were conducted to three operating Villages in California and finally, a business plan for the new Wider Horizons Village was drafted.  </a:t>
            </a:r>
          </a:p>
        </p:txBody>
      </p:sp>
      <p:sp>
        <p:nvSpPr>
          <p:cNvPr id="4" name="Slide Number Placeholder 3"/>
          <p:cNvSpPr>
            <a:spLocks noGrp="1"/>
          </p:cNvSpPr>
          <p:nvPr>
            <p:ph type="sldNum" sz="quarter" idx="10"/>
          </p:nvPr>
        </p:nvSpPr>
        <p:spPr/>
        <p:txBody>
          <a:bodyPr/>
          <a:lstStyle/>
          <a:p>
            <a:fld id="{D6737578-6F2D-4AED-9194-5BC9675CC603}" type="slidenum">
              <a:rPr lang="en-US" smtClean="0"/>
              <a:t>5</a:t>
            </a:fld>
            <a:endParaRPr lang="en-US" dirty="0"/>
          </a:p>
        </p:txBody>
      </p:sp>
    </p:spTree>
    <p:extLst>
      <p:ext uri="{BB962C8B-B14F-4D97-AF65-F5344CB8AC3E}">
        <p14:creationId xmlns:p14="http://schemas.microsoft.com/office/powerpoint/2010/main" val="2587669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5929"/>
            <a:ext cx="5486400" cy="3600450"/>
          </a:xfrm>
        </p:spPr>
        <p:txBody>
          <a:bodyPr/>
          <a:lstStyle/>
          <a:p>
            <a:r>
              <a:rPr lang="en-US" dirty="0"/>
              <a:t>SUE: Following approval from Horizon House to form Wider Horizons Village</a:t>
            </a:r>
            <a:r>
              <a:rPr lang="en-US" baseline="0" dirty="0"/>
              <a:t>, a Steering Committee consisting of members of Horizon House and </a:t>
            </a:r>
            <a:r>
              <a:rPr lang="en-US" dirty="0"/>
              <a:t>a few potential founding </a:t>
            </a:r>
            <a:r>
              <a:rPr lang="en-US" baseline="0" dirty="0"/>
              <a:t>Village members, developed policies, and set boundaries and dues. </a:t>
            </a:r>
            <a:r>
              <a:rPr lang="en-US" dirty="0"/>
              <a:t>These steps were successful in convincing the Board of Horizon House to fund an initial grant of $50,000 to establish and support the new Wider Horizons Senior Village for the first year. 	</a:t>
            </a:r>
          </a:p>
        </p:txBody>
      </p:sp>
      <p:sp>
        <p:nvSpPr>
          <p:cNvPr id="4" name="Slide Number Placeholder 3"/>
          <p:cNvSpPr>
            <a:spLocks noGrp="1"/>
          </p:cNvSpPr>
          <p:nvPr>
            <p:ph type="sldNum" sz="quarter" idx="10"/>
          </p:nvPr>
        </p:nvSpPr>
        <p:spPr/>
        <p:txBody>
          <a:bodyPr/>
          <a:lstStyle/>
          <a:p>
            <a:fld id="{D6737578-6F2D-4AED-9194-5BC9675CC603}" type="slidenum">
              <a:rPr lang="en-US" smtClean="0"/>
              <a:t>6</a:t>
            </a:fld>
            <a:endParaRPr lang="en-US" dirty="0"/>
          </a:p>
        </p:txBody>
      </p:sp>
    </p:spTree>
    <p:extLst>
      <p:ext uri="{BB962C8B-B14F-4D97-AF65-F5344CB8AC3E}">
        <p14:creationId xmlns:p14="http://schemas.microsoft.com/office/powerpoint/2010/main" val="288721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These actions became</a:t>
            </a:r>
            <a:r>
              <a:rPr lang="en-US" baseline="0" dirty="0"/>
              <a:t> the basis for the original organization of the village.  You will see as we proceed through this webinar that our structure is being modified.  The Steering Committee designed 2 staff positions and a Board of 8 members.  After about 2 years of planning and onboarding founding members, we opened in June, 2015 with 72 members. An Executive Director was hired.  </a:t>
            </a:r>
            <a:r>
              <a:rPr lang="en-US" dirty="0"/>
              <a:t>We were fortunate to find someone with over 30 years of successful leadership experience in the field of aging.  She brought with her many important contacts and valuable lessons learned.  </a:t>
            </a:r>
          </a:p>
          <a:p>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7</a:t>
            </a:fld>
            <a:endParaRPr lang="en-US" dirty="0"/>
          </a:p>
        </p:txBody>
      </p:sp>
    </p:spTree>
    <p:extLst>
      <p:ext uri="{BB962C8B-B14F-4D97-AF65-F5344CB8AC3E}">
        <p14:creationId xmlns:p14="http://schemas.microsoft.com/office/powerpoint/2010/main" val="4591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In our original organizational structure the Board</a:t>
            </a:r>
            <a:r>
              <a:rPr lang="en-US" baseline="0" dirty="0"/>
              <a:t> served to guide the organization but not with hands-on leadership</a:t>
            </a:r>
            <a:r>
              <a:rPr lang="en-US" dirty="0"/>
              <a:t>.  It was a pretty traditional nonprofit board.  Our</a:t>
            </a:r>
            <a:r>
              <a:rPr lang="en-US" baseline="0" dirty="0"/>
              <a:t> Executive Director led with many ideas for activities as well as guidance on structure.  Members became very active in pods and/or affinity groups (focusing on a common purpose or activity) with support from the Executive Director.</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8</a:t>
            </a:fld>
            <a:endParaRPr lang="en-US" dirty="0"/>
          </a:p>
        </p:txBody>
      </p:sp>
    </p:spTree>
    <p:extLst>
      <p:ext uri="{BB962C8B-B14F-4D97-AF65-F5344CB8AC3E}">
        <p14:creationId xmlns:p14="http://schemas.microsoft.com/office/powerpoint/2010/main" val="2483993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When the village opened,</a:t>
            </a:r>
            <a:r>
              <a:rPr lang="en-US" baseline="0" dirty="0"/>
              <a:t> in addition to forming interest groups such as the Book group, we organized neighborhood groups.  In their ‘pods’, neighbors gathered for </a:t>
            </a:r>
            <a:r>
              <a:rPr lang="en-US" dirty="0"/>
              <a:t>potluck dinners</a:t>
            </a:r>
            <a:r>
              <a:rPr lang="en-US" baseline="0" dirty="0"/>
              <a:t>, planned trips in the city or attended performances together.  However, not all pods were active.  It was up to pod members to organize their activities and some were more interested than others.  But the Village developed early as an organization which promoted social activities.  </a:t>
            </a:r>
            <a:endParaRPr lang="en-US" dirty="0"/>
          </a:p>
        </p:txBody>
      </p:sp>
      <p:sp>
        <p:nvSpPr>
          <p:cNvPr id="4" name="Slide Number Placeholder 3"/>
          <p:cNvSpPr>
            <a:spLocks noGrp="1"/>
          </p:cNvSpPr>
          <p:nvPr>
            <p:ph type="sldNum" sz="quarter" idx="10"/>
          </p:nvPr>
        </p:nvSpPr>
        <p:spPr/>
        <p:txBody>
          <a:bodyPr/>
          <a:lstStyle/>
          <a:p>
            <a:fld id="{D6737578-6F2D-4AED-9194-5BC9675CC603}" type="slidenum">
              <a:rPr lang="en-US" smtClean="0"/>
              <a:t>9</a:t>
            </a:fld>
            <a:endParaRPr lang="en-US" dirty="0"/>
          </a:p>
        </p:txBody>
      </p:sp>
    </p:spTree>
    <p:extLst>
      <p:ext uri="{BB962C8B-B14F-4D97-AF65-F5344CB8AC3E}">
        <p14:creationId xmlns:p14="http://schemas.microsoft.com/office/powerpoint/2010/main" val="311768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9/27/2020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PowerPoint_Presentation.pptx"/><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8A758EB0-BB07-4E82-8328-28EF9A4BEFD2}"/>
              </a:ext>
            </a:extLst>
          </p:cNvPr>
          <p:cNvPicPr>
            <a:picLocks noGrp="1" noChangeAspect="1"/>
          </p:cNvPicPr>
          <p:nvPr>
            <p:ph type="pic" idx="13"/>
          </p:nvPr>
        </p:nvPicPr>
        <p:blipFill>
          <a:blip r:embed="rId3" cstate="email">
            <a:extLst>
              <a:ext uri="{28A0092B-C50C-407E-A947-70E740481C1C}">
                <a14:useLocalDpi xmlns:a14="http://schemas.microsoft.com/office/drawing/2010/main" val="0"/>
              </a:ext>
            </a:extLst>
          </a:blip>
          <a:srcRect t="27488" b="27488"/>
          <a:stretch>
            <a:fillRect/>
          </a:stretch>
        </p:blipFill>
        <p:spPr>
          <a:xfrm>
            <a:off x="371475" y="490538"/>
            <a:ext cx="8401050" cy="2836862"/>
          </a:xfrm>
        </p:spPr>
      </p:pic>
      <p:pic>
        <p:nvPicPr>
          <p:cNvPr id="6" name="Picture 5">
            <a:extLst>
              <a:ext uri="{FF2B5EF4-FFF2-40B4-BE49-F238E27FC236}">
                <a16:creationId xmlns:a16="http://schemas.microsoft.com/office/drawing/2014/main" id="{E863BEF9-E81B-4269-BB3A-77D15F0B0121}"/>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743075" y="3886174"/>
            <a:ext cx="6286500" cy="2624694"/>
          </a:xfrm>
          <a:prstGeom prst="rect">
            <a:avLst/>
          </a:prstGeom>
        </p:spPr>
      </p:pic>
    </p:spTree>
    <p:extLst>
      <p:ext uri="{BB962C8B-B14F-4D97-AF65-F5344CB8AC3E}">
        <p14:creationId xmlns:p14="http://schemas.microsoft.com/office/powerpoint/2010/main" val="1020063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2" y="561974"/>
            <a:ext cx="8042276" cy="1695450"/>
          </a:xfrm>
        </p:spPr>
        <p:txBody>
          <a:bodyPr/>
          <a:lstStyle/>
          <a:p>
            <a:r>
              <a:rPr lang="en-US" b="1" dirty="0"/>
              <a:t>Challenges 2015-2017 </a:t>
            </a:r>
            <a:br>
              <a:rPr lang="en-US" sz="2800" dirty="0"/>
            </a:br>
            <a:br>
              <a:rPr lang="en-US" sz="2800" dirty="0"/>
            </a:br>
            <a:endParaRPr lang="en-US" sz="2800" dirty="0"/>
          </a:p>
        </p:txBody>
      </p:sp>
      <p:sp>
        <p:nvSpPr>
          <p:cNvPr id="3" name="Content Placeholder 2"/>
          <p:cNvSpPr>
            <a:spLocks noGrp="1"/>
          </p:cNvSpPr>
          <p:nvPr>
            <p:ph idx="1"/>
          </p:nvPr>
        </p:nvSpPr>
        <p:spPr>
          <a:xfrm>
            <a:off x="818150" y="2285999"/>
            <a:ext cx="8042276" cy="2286002"/>
          </a:xfrm>
        </p:spPr>
        <p:txBody>
          <a:bodyPr>
            <a:normAutofit/>
          </a:bodyPr>
          <a:lstStyle/>
          <a:p>
            <a:pPr marL="336550" lvl="1" indent="0">
              <a:buNone/>
            </a:pPr>
            <a:r>
              <a:rPr lang="en-US" b="1" dirty="0">
                <a:solidFill>
                  <a:schemeClr val="accent2">
                    <a:lumMod val="60000"/>
                    <a:lumOff val="40000"/>
                  </a:schemeClr>
                </a:solidFill>
              </a:rPr>
              <a:t>1.  Funds from founding organization were   significantly reduced</a:t>
            </a:r>
          </a:p>
          <a:p>
            <a:pPr marL="336550" lvl="1" indent="0">
              <a:buNone/>
            </a:pPr>
            <a:r>
              <a:rPr lang="en-US" b="1" dirty="0">
                <a:solidFill>
                  <a:schemeClr val="accent2">
                    <a:lumMod val="60000"/>
                    <a:lumOff val="40000"/>
                  </a:schemeClr>
                </a:solidFill>
              </a:rPr>
              <a:t>2.  Members expressing interest and desire for more involvement in making decisions about the Village and in leading activities </a:t>
            </a:r>
          </a:p>
          <a:p>
            <a:pPr marL="0" indent="0">
              <a:buNone/>
            </a:pPr>
            <a:endParaRPr lang="en-US" dirty="0"/>
          </a:p>
          <a:p>
            <a:pPr marL="349250" lvl="1" indent="0">
              <a:buNone/>
            </a:pPr>
            <a:endParaRPr lang="en-US" dirty="0"/>
          </a:p>
        </p:txBody>
      </p:sp>
    </p:spTree>
    <p:extLst>
      <p:ext uri="{BB962C8B-B14F-4D97-AF65-F5344CB8AC3E}">
        <p14:creationId xmlns:p14="http://schemas.microsoft.com/office/powerpoint/2010/main" val="397028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5EB13-CEF6-40E0-A5BA-DCE3A180D3E3}"/>
              </a:ext>
            </a:extLst>
          </p:cNvPr>
          <p:cNvSpPr>
            <a:spLocks noGrp="1"/>
          </p:cNvSpPr>
          <p:nvPr>
            <p:ph type="title"/>
          </p:nvPr>
        </p:nvSpPr>
        <p:spPr>
          <a:xfrm>
            <a:off x="544758" y="665139"/>
            <a:ext cx="8042276" cy="1336956"/>
          </a:xfrm>
        </p:spPr>
        <p:txBody>
          <a:bodyPr/>
          <a:lstStyle/>
          <a:p>
            <a:r>
              <a:rPr lang="en-US" b="1" dirty="0"/>
              <a:t>Task Force established to consider creative solutions</a:t>
            </a:r>
          </a:p>
        </p:txBody>
      </p:sp>
      <p:sp>
        <p:nvSpPr>
          <p:cNvPr id="3" name="Content Placeholder 2">
            <a:extLst>
              <a:ext uri="{FF2B5EF4-FFF2-40B4-BE49-F238E27FC236}">
                <a16:creationId xmlns:a16="http://schemas.microsoft.com/office/drawing/2014/main" id="{0457C137-F954-4B7E-86EF-E964F6FD5730}"/>
              </a:ext>
            </a:extLst>
          </p:cNvPr>
          <p:cNvSpPr>
            <a:spLocks noGrp="1"/>
          </p:cNvSpPr>
          <p:nvPr>
            <p:ph idx="1"/>
          </p:nvPr>
        </p:nvSpPr>
        <p:spPr>
          <a:xfrm>
            <a:off x="686023" y="2244145"/>
            <a:ext cx="8042276" cy="3570666"/>
          </a:xfrm>
        </p:spPr>
        <p:txBody>
          <a:bodyPr>
            <a:normAutofit/>
          </a:bodyPr>
          <a:lstStyle/>
          <a:p>
            <a:r>
              <a:rPr lang="en-US" b="1" dirty="0">
                <a:solidFill>
                  <a:schemeClr val="accent2">
                    <a:lumMod val="60000"/>
                    <a:lumOff val="40000"/>
                  </a:schemeClr>
                </a:solidFill>
              </a:rPr>
              <a:t>Charge from the Board: </a:t>
            </a:r>
          </a:p>
          <a:p>
            <a:pPr marL="619125" lvl="2" indent="0">
              <a:buNone/>
            </a:pPr>
            <a:r>
              <a:rPr lang="en-US" b="1" dirty="0">
                <a:solidFill>
                  <a:schemeClr val="accent2">
                    <a:lumMod val="60000"/>
                    <a:lumOff val="40000"/>
                  </a:schemeClr>
                </a:solidFill>
              </a:rPr>
              <a:t>Recommend a Village leadership model that will reduce costs and capitalize on interests, skills and needs of members (all aspects of Village operations on the table)</a:t>
            </a:r>
          </a:p>
          <a:p>
            <a:r>
              <a:rPr lang="en-US" b="1" dirty="0">
                <a:solidFill>
                  <a:schemeClr val="accent2">
                    <a:lumMod val="60000"/>
                    <a:lumOff val="40000"/>
                  </a:schemeClr>
                </a:solidFill>
              </a:rPr>
              <a:t>Membership open to all Village members</a:t>
            </a:r>
          </a:p>
          <a:p>
            <a:r>
              <a:rPr lang="en-US" b="1" dirty="0">
                <a:solidFill>
                  <a:schemeClr val="accent2">
                    <a:lumMod val="60000"/>
                    <a:lumOff val="40000"/>
                  </a:schemeClr>
                </a:solidFill>
              </a:rPr>
              <a:t>Actual members numbered 8</a:t>
            </a:r>
          </a:p>
          <a:p>
            <a:r>
              <a:rPr lang="en-US" b="1" dirty="0">
                <a:solidFill>
                  <a:schemeClr val="accent2">
                    <a:lumMod val="60000"/>
                    <a:lumOff val="40000"/>
                  </a:schemeClr>
                </a:solidFill>
              </a:rPr>
              <a:t>Task Force met for 18 months</a:t>
            </a:r>
          </a:p>
          <a:p>
            <a:endParaRPr lang="en-US" dirty="0"/>
          </a:p>
          <a:p>
            <a:endParaRPr lang="en-US" dirty="0"/>
          </a:p>
        </p:txBody>
      </p:sp>
    </p:spTree>
    <p:extLst>
      <p:ext uri="{BB962C8B-B14F-4D97-AF65-F5344CB8AC3E}">
        <p14:creationId xmlns:p14="http://schemas.microsoft.com/office/powerpoint/2010/main" val="357494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80987"/>
            <a:ext cx="8753475" cy="1552575"/>
          </a:xfrm>
        </p:spPr>
        <p:txBody>
          <a:bodyPr/>
          <a:lstStyle/>
          <a:p>
            <a:r>
              <a:rPr lang="en-US" sz="4400" b="1" dirty="0"/>
              <a:t>Task Force Recommendations:</a:t>
            </a:r>
            <a:br>
              <a:rPr lang="en-US" sz="4000" b="1" dirty="0"/>
            </a:br>
            <a:r>
              <a:rPr lang="en-US" sz="4000" b="1" dirty="0"/>
              <a:t>Governance</a:t>
            </a:r>
            <a:endParaRPr lang="en-US" sz="3200" b="1" dirty="0"/>
          </a:p>
        </p:txBody>
      </p:sp>
      <p:sp>
        <p:nvSpPr>
          <p:cNvPr id="3" name="Content Placeholder 2"/>
          <p:cNvSpPr>
            <a:spLocks noGrp="1"/>
          </p:cNvSpPr>
          <p:nvPr>
            <p:ph idx="1"/>
          </p:nvPr>
        </p:nvSpPr>
        <p:spPr>
          <a:xfrm>
            <a:off x="622299" y="2257425"/>
            <a:ext cx="8042276" cy="2990850"/>
          </a:xfrm>
        </p:spPr>
        <p:txBody>
          <a:bodyPr/>
          <a:lstStyle/>
          <a:p>
            <a:pPr lvl="1"/>
            <a:r>
              <a:rPr lang="en-US" b="1" dirty="0">
                <a:solidFill>
                  <a:schemeClr val="accent2">
                    <a:lumMod val="60000"/>
                    <a:lumOff val="40000"/>
                  </a:schemeClr>
                </a:solidFill>
              </a:rPr>
              <a:t>Create a leadership model including member-led</a:t>
            </a:r>
          </a:p>
          <a:p>
            <a:pPr marL="349250" lvl="1" indent="0">
              <a:buNone/>
            </a:pPr>
            <a:r>
              <a:rPr lang="en-US" b="1" dirty="0">
                <a:solidFill>
                  <a:schemeClr val="accent2">
                    <a:lumMod val="60000"/>
                    <a:lumOff val="40000"/>
                  </a:schemeClr>
                </a:solidFill>
              </a:rPr>
              <a:t>    groups with an over-arching group to coordinate</a:t>
            </a:r>
          </a:p>
          <a:p>
            <a:pPr marL="349250" lvl="1" indent="0">
              <a:buNone/>
            </a:pPr>
            <a:r>
              <a:rPr lang="en-US" b="1" dirty="0">
                <a:solidFill>
                  <a:schemeClr val="accent2">
                    <a:lumMod val="60000"/>
                    <a:lumOff val="40000"/>
                  </a:schemeClr>
                </a:solidFill>
              </a:rPr>
              <a:t>    activities</a:t>
            </a:r>
          </a:p>
          <a:p>
            <a:pPr lvl="1"/>
            <a:r>
              <a:rPr lang="en-US" b="1" dirty="0">
                <a:solidFill>
                  <a:schemeClr val="accent2">
                    <a:lumMod val="60000"/>
                    <a:lumOff val="40000"/>
                  </a:schemeClr>
                </a:solidFill>
              </a:rPr>
              <a:t>Add Task Force members to the Board</a:t>
            </a:r>
          </a:p>
          <a:p>
            <a:pPr lvl="1"/>
            <a:r>
              <a:rPr lang="en-US" b="1" dirty="0">
                <a:solidFill>
                  <a:schemeClr val="accent2">
                    <a:lumMod val="60000"/>
                    <a:lumOff val="40000"/>
                  </a:schemeClr>
                </a:solidFill>
              </a:rPr>
              <a:t>Membership to nominate and elect Board members to fill vacancies </a:t>
            </a:r>
          </a:p>
          <a:p>
            <a:pPr lvl="1"/>
            <a:r>
              <a:rPr lang="en-US" b="1" dirty="0">
                <a:solidFill>
                  <a:schemeClr val="accent2">
                    <a:lumMod val="60000"/>
                    <a:lumOff val="40000"/>
                  </a:schemeClr>
                </a:solidFill>
              </a:rPr>
              <a:t>Submit all new policies to Board for approval</a:t>
            </a:r>
          </a:p>
          <a:p>
            <a:pPr marL="349250" lvl="1" indent="0">
              <a:buNone/>
            </a:pPr>
            <a:endParaRPr lang="en-US" b="1" dirty="0">
              <a:solidFill>
                <a:schemeClr val="accent2">
                  <a:lumMod val="60000"/>
                  <a:lumOff val="40000"/>
                </a:schemeClr>
              </a:solidFill>
            </a:endParaRPr>
          </a:p>
          <a:p>
            <a:pPr marL="349250" lvl="1" indent="0">
              <a:buNone/>
            </a:pPr>
            <a:endParaRPr lang="en-US" dirty="0"/>
          </a:p>
          <a:p>
            <a:pPr lvl="1"/>
            <a:endParaRPr lang="en-US" dirty="0"/>
          </a:p>
        </p:txBody>
      </p:sp>
    </p:spTree>
    <p:extLst>
      <p:ext uri="{BB962C8B-B14F-4D97-AF65-F5344CB8AC3E}">
        <p14:creationId xmlns:p14="http://schemas.microsoft.com/office/powerpoint/2010/main" val="182133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71B6-FEBD-474A-A669-75BC5FADF7D2}"/>
              </a:ext>
            </a:extLst>
          </p:cNvPr>
          <p:cNvSpPr>
            <a:spLocks noGrp="1"/>
          </p:cNvSpPr>
          <p:nvPr>
            <p:ph type="title"/>
          </p:nvPr>
        </p:nvSpPr>
        <p:spPr>
          <a:xfrm>
            <a:off x="323851" y="452437"/>
            <a:ext cx="8475196" cy="1323975"/>
          </a:xfrm>
        </p:spPr>
        <p:txBody>
          <a:bodyPr/>
          <a:lstStyle/>
          <a:p>
            <a:br>
              <a:rPr lang="en-US" sz="3600" dirty="0"/>
            </a:br>
            <a:br>
              <a:rPr lang="en-US" sz="3600" dirty="0"/>
            </a:br>
            <a:br>
              <a:rPr lang="en-US" sz="3600" dirty="0"/>
            </a:br>
            <a:br>
              <a:rPr lang="en-US" sz="3600" dirty="0"/>
            </a:br>
            <a:br>
              <a:rPr lang="en-US" sz="36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r>
              <a:rPr lang="en-US" sz="4400" b="1" dirty="0"/>
              <a:t>Task Force Recommendations:</a:t>
            </a:r>
            <a:br>
              <a:rPr lang="en-US" sz="4400" b="1" dirty="0"/>
            </a:br>
            <a:r>
              <a:rPr lang="en-US" sz="3200" b="1" dirty="0"/>
              <a:t>Board of Directors</a:t>
            </a:r>
            <a:endParaRPr lang="en-US" sz="4400" dirty="0"/>
          </a:p>
        </p:txBody>
      </p:sp>
      <p:sp>
        <p:nvSpPr>
          <p:cNvPr id="3" name="Content Placeholder 2">
            <a:extLst>
              <a:ext uri="{FF2B5EF4-FFF2-40B4-BE49-F238E27FC236}">
                <a16:creationId xmlns:a16="http://schemas.microsoft.com/office/drawing/2014/main" id="{E7BA74A8-4074-4228-849A-92AC2D45D75C}"/>
              </a:ext>
            </a:extLst>
          </p:cNvPr>
          <p:cNvSpPr>
            <a:spLocks noGrp="1"/>
          </p:cNvSpPr>
          <p:nvPr>
            <p:ph idx="1"/>
          </p:nvPr>
        </p:nvSpPr>
        <p:spPr>
          <a:xfrm>
            <a:off x="620455" y="1954736"/>
            <a:ext cx="8042276" cy="4481656"/>
          </a:xfrm>
        </p:spPr>
        <p:txBody>
          <a:bodyPr>
            <a:normAutofit fontScale="85000" lnSpcReduction="20000"/>
          </a:bodyPr>
          <a:lstStyle/>
          <a:p>
            <a:r>
              <a:rPr lang="en-US" b="1" dirty="0">
                <a:solidFill>
                  <a:schemeClr val="accent2">
                    <a:lumMod val="60000"/>
                    <a:lumOff val="40000"/>
                  </a:schemeClr>
                </a:solidFill>
              </a:rPr>
              <a:t>Vacancies formed as founding Board members completed their terms </a:t>
            </a:r>
          </a:p>
          <a:p>
            <a:r>
              <a:rPr lang="en-US" b="1" dirty="0">
                <a:solidFill>
                  <a:schemeClr val="accent2">
                    <a:lumMod val="60000"/>
                    <a:lumOff val="40000"/>
                  </a:schemeClr>
                </a:solidFill>
              </a:rPr>
              <a:t>Board membership increased from 6 to 10</a:t>
            </a:r>
          </a:p>
          <a:p>
            <a:r>
              <a:rPr lang="en-US" b="1" dirty="0">
                <a:solidFill>
                  <a:schemeClr val="accent2">
                    <a:lumMod val="60000"/>
                    <a:lumOff val="40000"/>
                  </a:schemeClr>
                </a:solidFill>
              </a:rPr>
              <a:t>Election of Task Force members to fill 4 open Board Positions </a:t>
            </a:r>
          </a:p>
          <a:p>
            <a:r>
              <a:rPr lang="en-US" b="1" dirty="0">
                <a:solidFill>
                  <a:schemeClr val="accent2">
                    <a:lumMod val="60000"/>
                    <a:lumOff val="40000"/>
                  </a:schemeClr>
                </a:solidFill>
              </a:rPr>
              <a:t>Board agendas and meeting facilitation responsibilities rotate among all Board members</a:t>
            </a:r>
          </a:p>
          <a:p>
            <a:r>
              <a:rPr lang="en-US" b="1" dirty="0">
                <a:solidFill>
                  <a:schemeClr val="accent2">
                    <a:lumMod val="60000"/>
                    <a:lumOff val="40000"/>
                  </a:schemeClr>
                </a:solidFill>
              </a:rPr>
              <a:t>Bylaws revised and approved by membership vote</a:t>
            </a:r>
          </a:p>
          <a:p>
            <a:r>
              <a:rPr lang="en-US" b="1" dirty="0">
                <a:solidFill>
                  <a:schemeClr val="accent2">
                    <a:lumMod val="60000"/>
                    <a:lumOff val="40000"/>
                  </a:schemeClr>
                </a:solidFill>
              </a:rPr>
              <a:t>Board retreat to set 5 year Village goals </a:t>
            </a:r>
          </a:p>
          <a:p>
            <a:r>
              <a:rPr lang="en-US" b="1" dirty="0">
                <a:solidFill>
                  <a:schemeClr val="accent2">
                    <a:lumMod val="60000"/>
                    <a:lumOff val="40000"/>
                  </a:schemeClr>
                </a:solidFill>
              </a:rPr>
              <a:t>Outcomes – New Board arrived possessing common goals and trust developed over 18 months of work together</a:t>
            </a:r>
          </a:p>
          <a:p>
            <a:endParaRPr lang="en-US" dirty="0"/>
          </a:p>
        </p:txBody>
      </p:sp>
    </p:spTree>
    <p:extLst>
      <p:ext uri="{BB962C8B-B14F-4D97-AF65-F5344CB8AC3E}">
        <p14:creationId xmlns:p14="http://schemas.microsoft.com/office/powerpoint/2010/main" val="381715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901867"/>
            <a:ext cx="8791575" cy="1522639"/>
          </a:xfrm>
        </p:spPr>
        <p:txBody>
          <a:bodyPr/>
          <a:lstStyle/>
          <a:p>
            <a:br>
              <a:rPr lang="en-US" sz="4800" dirty="0"/>
            </a:br>
            <a:br>
              <a:rPr lang="en-US" sz="4800" dirty="0"/>
            </a:br>
            <a:br>
              <a:rPr lang="en-US" sz="4800" dirty="0"/>
            </a:br>
            <a:br>
              <a:rPr lang="en-US" sz="4800" dirty="0"/>
            </a:br>
            <a:br>
              <a:rPr lang="en-US" sz="4800" dirty="0"/>
            </a:br>
            <a:br>
              <a:rPr lang="en-US" sz="4400" dirty="0"/>
            </a:br>
            <a:br>
              <a:rPr lang="en-US" sz="4400" dirty="0"/>
            </a:br>
            <a:br>
              <a:rPr lang="en-US" sz="4400" dirty="0"/>
            </a:br>
            <a:br>
              <a:rPr lang="en-US" sz="4400" dirty="0"/>
            </a:br>
            <a:br>
              <a:rPr lang="en-US" sz="4400" dirty="0"/>
            </a:br>
            <a:r>
              <a:rPr lang="en-US" b="1" dirty="0"/>
              <a:t>Task Force Recommendations: Staffing</a:t>
            </a:r>
          </a:p>
        </p:txBody>
      </p:sp>
      <p:sp>
        <p:nvSpPr>
          <p:cNvPr id="3" name="Content Placeholder 2"/>
          <p:cNvSpPr>
            <a:spLocks noGrp="1"/>
          </p:cNvSpPr>
          <p:nvPr>
            <p:ph idx="1"/>
          </p:nvPr>
        </p:nvSpPr>
        <p:spPr>
          <a:xfrm>
            <a:off x="630917" y="2907407"/>
            <a:ext cx="8042276" cy="4343400"/>
          </a:xfrm>
        </p:spPr>
        <p:txBody>
          <a:bodyPr/>
          <a:lstStyle/>
          <a:p>
            <a:pPr marL="0" indent="0">
              <a:buNone/>
            </a:pPr>
            <a:endParaRPr lang="en-US" b="1" dirty="0"/>
          </a:p>
          <a:p>
            <a:pPr lvl="1"/>
            <a:r>
              <a:rPr lang="en-US" b="1" dirty="0">
                <a:solidFill>
                  <a:schemeClr val="accent2">
                    <a:lumMod val="60000"/>
                    <a:lumOff val="40000"/>
                  </a:schemeClr>
                </a:solidFill>
              </a:rPr>
              <a:t>Provide for a single, highly-skilled staff position</a:t>
            </a:r>
          </a:p>
          <a:p>
            <a:pPr lvl="1"/>
            <a:r>
              <a:rPr lang="en-US" b="1" dirty="0">
                <a:solidFill>
                  <a:schemeClr val="accent2">
                    <a:lumMod val="60000"/>
                    <a:lumOff val="40000"/>
                  </a:schemeClr>
                </a:solidFill>
              </a:rPr>
              <a:t>Staff person’s primary role to be support of</a:t>
            </a:r>
          </a:p>
          <a:p>
            <a:pPr marL="349250" lvl="1" indent="0">
              <a:buNone/>
            </a:pPr>
            <a:r>
              <a:rPr lang="en-US" b="1" dirty="0">
                <a:solidFill>
                  <a:schemeClr val="accent2">
                    <a:lumMod val="60000"/>
                    <a:lumOff val="40000"/>
                  </a:schemeClr>
                </a:solidFill>
              </a:rPr>
              <a:t>    of member-led groups</a:t>
            </a:r>
          </a:p>
          <a:p>
            <a:pPr lvl="1"/>
            <a:r>
              <a:rPr lang="en-US" b="1" dirty="0">
                <a:solidFill>
                  <a:schemeClr val="accent2">
                    <a:lumMod val="60000"/>
                    <a:lumOff val="40000"/>
                  </a:schemeClr>
                </a:solidFill>
              </a:rPr>
              <a:t>Increase member involvement in leading and implementing activities for other members.  </a:t>
            </a:r>
          </a:p>
        </p:txBody>
      </p:sp>
    </p:spTree>
    <p:extLst>
      <p:ext uri="{BB962C8B-B14F-4D97-AF65-F5344CB8AC3E}">
        <p14:creationId xmlns:p14="http://schemas.microsoft.com/office/powerpoint/2010/main" val="2074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257175"/>
            <a:ext cx="8620125" cy="1657350"/>
          </a:xfrm>
        </p:spPr>
        <p:txBody>
          <a:bodyPr/>
          <a:lstStyle/>
          <a:p>
            <a:br>
              <a:rPr lang="en-US" sz="4800" dirty="0"/>
            </a:br>
            <a:r>
              <a:rPr lang="en-US" b="1" dirty="0"/>
              <a:t>Task Force Recommendation:</a:t>
            </a:r>
            <a:br>
              <a:rPr lang="en-US" b="1" dirty="0"/>
            </a:br>
            <a:r>
              <a:rPr lang="en-US" b="1" dirty="0"/>
              <a:t>Sustainability</a:t>
            </a:r>
            <a:endParaRPr lang="en-US" sz="3200" dirty="0"/>
          </a:p>
        </p:txBody>
      </p:sp>
      <p:sp>
        <p:nvSpPr>
          <p:cNvPr id="3" name="Content Placeholder 2"/>
          <p:cNvSpPr>
            <a:spLocks noGrp="1"/>
          </p:cNvSpPr>
          <p:nvPr>
            <p:ph idx="1"/>
          </p:nvPr>
        </p:nvSpPr>
        <p:spPr>
          <a:xfrm>
            <a:off x="550862" y="2176528"/>
            <a:ext cx="8042276" cy="3754193"/>
          </a:xfrm>
        </p:spPr>
        <p:txBody>
          <a:bodyPr>
            <a:normAutofit fontScale="92500" lnSpcReduction="10000"/>
          </a:bodyPr>
          <a:lstStyle/>
          <a:p>
            <a:pPr marL="0" indent="0">
              <a:buNone/>
            </a:pPr>
            <a:r>
              <a:rPr lang="en-US" b="1" dirty="0">
                <a:solidFill>
                  <a:schemeClr val="accent1"/>
                </a:solidFill>
              </a:rPr>
              <a:t>Membership Development</a:t>
            </a:r>
          </a:p>
          <a:p>
            <a:pPr lvl="1"/>
            <a:r>
              <a:rPr lang="en-US" b="1" dirty="0">
                <a:solidFill>
                  <a:schemeClr val="accent1"/>
                </a:solidFill>
              </a:rPr>
              <a:t>Establish a member-led group to grow membership by reaching new audiences</a:t>
            </a:r>
          </a:p>
          <a:p>
            <a:pPr lvl="1"/>
            <a:r>
              <a:rPr lang="en-US" b="1" dirty="0">
                <a:solidFill>
                  <a:schemeClr val="accent1"/>
                </a:solidFill>
              </a:rPr>
              <a:t>Adopt and publicize a transparent dues structure to support growth</a:t>
            </a:r>
          </a:p>
          <a:p>
            <a:pPr lvl="1"/>
            <a:endParaRPr lang="en-US" b="1" dirty="0">
              <a:solidFill>
                <a:schemeClr val="accent1"/>
              </a:solidFill>
            </a:endParaRPr>
          </a:p>
          <a:p>
            <a:pPr marL="12700" indent="0">
              <a:buNone/>
            </a:pPr>
            <a:r>
              <a:rPr lang="en-US" sz="2600" b="1" dirty="0">
                <a:solidFill>
                  <a:schemeClr val="accent1"/>
                </a:solidFill>
              </a:rPr>
              <a:t>Revenue Generation</a:t>
            </a:r>
          </a:p>
          <a:p>
            <a:pPr lvl="1"/>
            <a:r>
              <a:rPr lang="en-US" b="1" dirty="0">
                <a:solidFill>
                  <a:schemeClr val="accent1"/>
                </a:solidFill>
              </a:rPr>
              <a:t>Establish a member-led group to devise and implement strategies for revenue generation</a:t>
            </a:r>
          </a:p>
          <a:p>
            <a:pPr lvl="1"/>
            <a:r>
              <a:rPr lang="en-US" b="1" dirty="0">
                <a:solidFill>
                  <a:schemeClr val="accent1"/>
                </a:solidFill>
              </a:rPr>
              <a:t>Expand private, individual donations</a:t>
            </a:r>
          </a:p>
          <a:p>
            <a:pPr lvl="1"/>
            <a:endParaRPr lang="en-US" dirty="0"/>
          </a:p>
        </p:txBody>
      </p:sp>
    </p:spTree>
    <p:extLst>
      <p:ext uri="{BB962C8B-B14F-4D97-AF65-F5344CB8AC3E}">
        <p14:creationId xmlns:p14="http://schemas.microsoft.com/office/powerpoint/2010/main" val="126654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D58E6DD-FFA7-40FA-9D6C-1E0F8FA5F96D}"/>
              </a:ext>
            </a:extLst>
          </p:cNvPr>
          <p:cNvGrpSpPr/>
          <p:nvPr/>
        </p:nvGrpSpPr>
        <p:grpSpPr>
          <a:xfrm>
            <a:off x="981075" y="2769437"/>
            <a:ext cx="7077075" cy="3581048"/>
            <a:chOff x="2640446" y="2769437"/>
            <a:chExt cx="4062005" cy="3581048"/>
          </a:xfrm>
        </p:grpSpPr>
        <p:sp>
          <p:nvSpPr>
            <p:cNvPr id="5" name="Freeform: Shape 4">
              <a:extLst>
                <a:ext uri="{FF2B5EF4-FFF2-40B4-BE49-F238E27FC236}">
                  <a16:creationId xmlns:a16="http://schemas.microsoft.com/office/drawing/2014/main" id="{1CF3CAE8-0CA6-4A94-A1A0-22302493147E}"/>
                </a:ext>
              </a:extLst>
            </p:cNvPr>
            <p:cNvSpPr/>
            <p:nvPr/>
          </p:nvSpPr>
          <p:spPr>
            <a:xfrm>
              <a:off x="2640446" y="2769437"/>
              <a:ext cx="4062005" cy="3581048"/>
            </a:xfrm>
            <a:custGeom>
              <a:avLst/>
              <a:gdLst>
                <a:gd name="connsiteX0" fmla="*/ 0 w 4062005"/>
                <a:gd name="connsiteY0" fmla="*/ 1790524 h 3581048"/>
                <a:gd name="connsiteX1" fmla="*/ 2031003 w 4062005"/>
                <a:gd name="connsiteY1" fmla="*/ 0 h 3581048"/>
                <a:gd name="connsiteX2" fmla="*/ 4062006 w 4062005"/>
                <a:gd name="connsiteY2" fmla="*/ 1790524 h 3581048"/>
                <a:gd name="connsiteX3" fmla="*/ 2031003 w 4062005"/>
                <a:gd name="connsiteY3" fmla="*/ 3581048 h 3581048"/>
                <a:gd name="connsiteX4" fmla="*/ 0 w 4062005"/>
                <a:gd name="connsiteY4" fmla="*/ 1790524 h 3581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2005" h="3581048">
                  <a:moveTo>
                    <a:pt x="0" y="1790524"/>
                  </a:moveTo>
                  <a:cubicBezTo>
                    <a:pt x="0" y="801645"/>
                    <a:pt x="909311" y="0"/>
                    <a:pt x="2031003" y="0"/>
                  </a:cubicBezTo>
                  <a:cubicBezTo>
                    <a:pt x="3152695" y="0"/>
                    <a:pt x="4062006" y="801645"/>
                    <a:pt x="4062006" y="1790524"/>
                  </a:cubicBezTo>
                  <a:cubicBezTo>
                    <a:pt x="4062006" y="2779403"/>
                    <a:pt x="3152695" y="3581048"/>
                    <a:pt x="2031003" y="3581048"/>
                  </a:cubicBezTo>
                  <a:cubicBezTo>
                    <a:pt x="909311" y="3581048"/>
                    <a:pt x="0" y="2779403"/>
                    <a:pt x="0" y="1790524"/>
                  </a:cubicBezTo>
                  <a:close/>
                </a:path>
              </a:pathLst>
            </a:custGeom>
            <a:solidFill>
              <a:schemeClr val="accent6">
                <a:lumMod val="60000"/>
                <a:lumOff val="4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653287" tIns="582852" rIns="653287" bIns="582852" numCol="1" spcCol="1270" anchor="ctr" anchorCtr="0">
              <a:noAutofit/>
            </a:bodyPr>
            <a:lstStyle/>
            <a:p>
              <a:pPr marL="0" lvl="0" indent="0" algn="ctr" defTabSz="2044700">
                <a:lnSpc>
                  <a:spcPct val="90000"/>
                </a:lnSpc>
                <a:spcBef>
                  <a:spcPct val="0"/>
                </a:spcBef>
                <a:spcAft>
                  <a:spcPct val="35000"/>
                </a:spcAft>
                <a:buNone/>
              </a:pPr>
              <a:endParaRPr lang="en-US" sz="4600" kern="1200" dirty="0"/>
            </a:p>
            <a:p>
              <a:pPr marL="0" lvl="0" indent="0" algn="ctr" defTabSz="2044700">
                <a:lnSpc>
                  <a:spcPct val="90000"/>
                </a:lnSpc>
                <a:spcBef>
                  <a:spcPct val="0"/>
                </a:spcBef>
                <a:spcAft>
                  <a:spcPct val="35000"/>
                </a:spcAft>
                <a:buNone/>
              </a:pPr>
              <a:endParaRPr lang="en-US" sz="4600" kern="1200" dirty="0"/>
            </a:p>
            <a:p>
              <a:pPr marL="0" lvl="0" indent="0" algn="ctr" defTabSz="2044700">
                <a:lnSpc>
                  <a:spcPct val="90000"/>
                </a:lnSpc>
                <a:spcBef>
                  <a:spcPct val="0"/>
                </a:spcBef>
                <a:spcAft>
                  <a:spcPct val="35000"/>
                </a:spcAft>
                <a:buNone/>
              </a:pPr>
              <a:endParaRPr lang="en-US" sz="3600" kern="1200" dirty="0"/>
            </a:p>
            <a:p>
              <a:pPr marL="0" lvl="0" indent="0" algn="ctr" defTabSz="2044700">
                <a:lnSpc>
                  <a:spcPct val="90000"/>
                </a:lnSpc>
                <a:spcBef>
                  <a:spcPct val="0"/>
                </a:spcBef>
                <a:spcAft>
                  <a:spcPct val="35000"/>
                </a:spcAft>
                <a:buNone/>
              </a:pPr>
              <a:r>
                <a:rPr lang="en-US" sz="3600" b="1" kern="1200" dirty="0"/>
                <a:t>          </a:t>
              </a:r>
              <a:r>
                <a:rPr lang="en-US" sz="3200" b="1" kern="1200" dirty="0"/>
                <a:t>Members</a:t>
              </a:r>
              <a:endParaRPr lang="en-US" sz="3600" b="1" kern="1200" dirty="0"/>
            </a:p>
          </p:txBody>
        </p:sp>
        <p:sp>
          <p:nvSpPr>
            <p:cNvPr id="6" name="Freeform: Shape 5">
              <a:extLst>
                <a:ext uri="{FF2B5EF4-FFF2-40B4-BE49-F238E27FC236}">
                  <a16:creationId xmlns:a16="http://schemas.microsoft.com/office/drawing/2014/main" id="{996CBDA8-F4D3-40A0-984C-E1C38D11C60A}"/>
                </a:ext>
              </a:extLst>
            </p:cNvPr>
            <p:cNvSpPr/>
            <p:nvPr/>
          </p:nvSpPr>
          <p:spPr>
            <a:xfrm>
              <a:off x="3168611" y="3598876"/>
              <a:ext cx="1417684" cy="1028715"/>
            </a:xfrm>
            <a:custGeom>
              <a:avLst/>
              <a:gdLst>
                <a:gd name="connsiteX0" fmla="*/ 0 w 1417684"/>
                <a:gd name="connsiteY0" fmla="*/ 514358 h 1028715"/>
                <a:gd name="connsiteX1" fmla="*/ 708842 w 1417684"/>
                <a:gd name="connsiteY1" fmla="*/ 0 h 1028715"/>
                <a:gd name="connsiteX2" fmla="*/ 1417684 w 1417684"/>
                <a:gd name="connsiteY2" fmla="*/ 514358 h 1028715"/>
                <a:gd name="connsiteX3" fmla="*/ 708842 w 1417684"/>
                <a:gd name="connsiteY3" fmla="*/ 1028716 h 1028715"/>
                <a:gd name="connsiteX4" fmla="*/ 0 w 1417684"/>
                <a:gd name="connsiteY4" fmla="*/ 514358 h 1028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7684" h="1028715">
                  <a:moveTo>
                    <a:pt x="0" y="514358"/>
                  </a:moveTo>
                  <a:cubicBezTo>
                    <a:pt x="0" y="230286"/>
                    <a:pt x="317359" y="0"/>
                    <a:pt x="708842" y="0"/>
                  </a:cubicBezTo>
                  <a:cubicBezTo>
                    <a:pt x="1100325" y="0"/>
                    <a:pt x="1417684" y="230286"/>
                    <a:pt x="1417684" y="514358"/>
                  </a:cubicBezTo>
                  <a:cubicBezTo>
                    <a:pt x="1417684" y="798430"/>
                    <a:pt x="1100325" y="1028716"/>
                    <a:pt x="708842" y="1028716"/>
                  </a:cubicBezTo>
                  <a:cubicBezTo>
                    <a:pt x="317359" y="1028716"/>
                    <a:pt x="0" y="798430"/>
                    <a:pt x="0" y="514358"/>
                  </a:cubicBezTo>
                  <a:close/>
                </a:path>
              </a:pathLst>
            </a:custGeom>
            <a:solidFill>
              <a:schemeClr val="accent6">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233015" tIns="176052" rIns="233015" bIns="176052" numCol="1" spcCol="1270" anchor="ctr" anchorCtr="0">
              <a:noAutofit/>
            </a:bodyPr>
            <a:lstStyle/>
            <a:p>
              <a:pPr marL="0" lvl="0" indent="0" algn="ctr" defTabSz="889000">
                <a:lnSpc>
                  <a:spcPct val="90000"/>
                </a:lnSpc>
                <a:spcBef>
                  <a:spcPct val="0"/>
                </a:spcBef>
                <a:spcAft>
                  <a:spcPct val="35000"/>
                </a:spcAft>
                <a:buNone/>
              </a:pPr>
              <a:r>
                <a:rPr lang="en-US" sz="2000" b="1" kern="1200" dirty="0"/>
                <a:t>Pods</a:t>
              </a:r>
            </a:p>
          </p:txBody>
        </p:sp>
        <p:sp>
          <p:nvSpPr>
            <p:cNvPr id="7" name="Freeform: Shape 6">
              <a:extLst>
                <a:ext uri="{FF2B5EF4-FFF2-40B4-BE49-F238E27FC236}">
                  <a16:creationId xmlns:a16="http://schemas.microsoft.com/office/drawing/2014/main" id="{633646A5-B9B3-4223-8814-8EB8EFE0808E}"/>
                </a:ext>
              </a:extLst>
            </p:cNvPr>
            <p:cNvSpPr/>
            <p:nvPr/>
          </p:nvSpPr>
          <p:spPr>
            <a:xfrm>
              <a:off x="4362131" y="3875934"/>
              <a:ext cx="1433356" cy="1020313"/>
            </a:xfrm>
            <a:custGeom>
              <a:avLst/>
              <a:gdLst>
                <a:gd name="connsiteX0" fmla="*/ 0 w 1433356"/>
                <a:gd name="connsiteY0" fmla="*/ 510157 h 1020313"/>
                <a:gd name="connsiteX1" fmla="*/ 716678 w 1433356"/>
                <a:gd name="connsiteY1" fmla="*/ 0 h 1020313"/>
                <a:gd name="connsiteX2" fmla="*/ 1433356 w 1433356"/>
                <a:gd name="connsiteY2" fmla="*/ 510157 h 1020313"/>
                <a:gd name="connsiteX3" fmla="*/ 716678 w 1433356"/>
                <a:gd name="connsiteY3" fmla="*/ 1020314 h 1020313"/>
                <a:gd name="connsiteX4" fmla="*/ 0 w 1433356"/>
                <a:gd name="connsiteY4" fmla="*/ 510157 h 1020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3356" h="1020313">
                  <a:moveTo>
                    <a:pt x="0" y="510157"/>
                  </a:moveTo>
                  <a:cubicBezTo>
                    <a:pt x="0" y="228405"/>
                    <a:pt x="320868" y="0"/>
                    <a:pt x="716678" y="0"/>
                  </a:cubicBezTo>
                  <a:cubicBezTo>
                    <a:pt x="1112488" y="0"/>
                    <a:pt x="1433356" y="228405"/>
                    <a:pt x="1433356" y="510157"/>
                  </a:cubicBezTo>
                  <a:cubicBezTo>
                    <a:pt x="1433356" y="791909"/>
                    <a:pt x="1112488" y="1020314"/>
                    <a:pt x="716678" y="1020314"/>
                  </a:cubicBezTo>
                  <a:cubicBezTo>
                    <a:pt x="320868" y="1020314"/>
                    <a:pt x="0" y="791909"/>
                    <a:pt x="0" y="510157"/>
                  </a:cubicBezTo>
                  <a:close/>
                </a:path>
              </a:pathLst>
            </a:custGeom>
            <a:solidFill>
              <a:srgbClr val="FFC0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235310" tIns="174821" rIns="235310" bIns="174821" numCol="1" spcCol="1270" anchor="ctr" anchorCtr="0">
              <a:noAutofit/>
            </a:bodyPr>
            <a:lstStyle/>
            <a:p>
              <a:pPr marL="0" lvl="0" indent="0" algn="ctr" defTabSz="889000">
                <a:lnSpc>
                  <a:spcPct val="90000"/>
                </a:lnSpc>
                <a:spcBef>
                  <a:spcPct val="0"/>
                </a:spcBef>
                <a:spcAft>
                  <a:spcPct val="35000"/>
                </a:spcAft>
                <a:buNone/>
              </a:pPr>
              <a:r>
                <a:rPr lang="en-US" sz="2000" b="1" kern="1200" dirty="0"/>
                <a:t>Board</a:t>
              </a:r>
            </a:p>
          </p:txBody>
        </p:sp>
        <p:sp>
          <p:nvSpPr>
            <p:cNvPr id="8" name="Freeform: Shape 7">
              <a:extLst>
                <a:ext uri="{FF2B5EF4-FFF2-40B4-BE49-F238E27FC236}">
                  <a16:creationId xmlns:a16="http://schemas.microsoft.com/office/drawing/2014/main" id="{968F2640-14E8-4E58-87E1-1CE3756DF482}"/>
                </a:ext>
              </a:extLst>
            </p:cNvPr>
            <p:cNvSpPr/>
            <p:nvPr/>
          </p:nvSpPr>
          <p:spPr>
            <a:xfrm>
              <a:off x="4181964" y="4202509"/>
              <a:ext cx="583403" cy="484204"/>
            </a:xfrm>
            <a:custGeom>
              <a:avLst/>
              <a:gdLst>
                <a:gd name="connsiteX0" fmla="*/ 0 w 583403"/>
                <a:gd name="connsiteY0" fmla="*/ 242102 h 484204"/>
                <a:gd name="connsiteX1" fmla="*/ 291702 w 583403"/>
                <a:gd name="connsiteY1" fmla="*/ 0 h 484204"/>
                <a:gd name="connsiteX2" fmla="*/ 583404 w 583403"/>
                <a:gd name="connsiteY2" fmla="*/ 242102 h 484204"/>
                <a:gd name="connsiteX3" fmla="*/ 291702 w 583403"/>
                <a:gd name="connsiteY3" fmla="*/ 484204 h 484204"/>
                <a:gd name="connsiteX4" fmla="*/ 0 w 583403"/>
                <a:gd name="connsiteY4" fmla="*/ 242102 h 484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403" h="484204">
                  <a:moveTo>
                    <a:pt x="0" y="242102"/>
                  </a:moveTo>
                  <a:cubicBezTo>
                    <a:pt x="0" y="108393"/>
                    <a:pt x="130599" y="0"/>
                    <a:pt x="291702" y="0"/>
                  </a:cubicBezTo>
                  <a:cubicBezTo>
                    <a:pt x="452805" y="0"/>
                    <a:pt x="583404" y="108393"/>
                    <a:pt x="583404" y="242102"/>
                  </a:cubicBezTo>
                  <a:cubicBezTo>
                    <a:pt x="583404" y="375811"/>
                    <a:pt x="452805" y="484204"/>
                    <a:pt x="291702" y="484204"/>
                  </a:cubicBezTo>
                  <a:cubicBezTo>
                    <a:pt x="130599" y="484204"/>
                    <a:pt x="0" y="375811"/>
                    <a:pt x="0" y="242102"/>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10837" tIns="96310" rIns="110837" bIns="96310" numCol="1" spcCol="1270" anchor="ctr" anchorCtr="0">
              <a:noAutofit/>
            </a:bodyPr>
            <a:lstStyle/>
            <a:p>
              <a:pPr marL="0" lvl="0" indent="0" algn="ctr" defTabSz="889000">
                <a:lnSpc>
                  <a:spcPct val="90000"/>
                </a:lnSpc>
                <a:spcBef>
                  <a:spcPct val="0"/>
                </a:spcBef>
                <a:spcAft>
                  <a:spcPct val="35000"/>
                </a:spcAft>
                <a:buNone/>
              </a:pPr>
              <a:r>
                <a:rPr lang="en-US" sz="2000" b="1" kern="1200" dirty="0"/>
                <a:t>ED</a:t>
              </a:r>
            </a:p>
          </p:txBody>
        </p:sp>
        <p:sp>
          <p:nvSpPr>
            <p:cNvPr id="9" name="Freeform: Shape 8">
              <a:extLst>
                <a:ext uri="{FF2B5EF4-FFF2-40B4-BE49-F238E27FC236}">
                  <a16:creationId xmlns:a16="http://schemas.microsoft.com/office/drawing/2014/main" id="{BD6F5D41-0F9B-4742-9057-E2C25B60AF63}"/>
                </a:ext>
              </a:extLst>
            </p:cNvPr>
            <p:cNvSpPr/>
            <p:nvPr/>
          </p:nvSpPr>
          <p:spPr>
            <a:xfrm>
              <a:off x="3253307" y="4518680"/>
              <a:ext cx="1678225" cy="993179"/>
            </a:xfrm>
            <a:custGeom>
              <a:avLst/>
              <a:gdLst>
                <a:gd name="connsiteX0" fmla="*/ 0 w 1678225"/>
                <a:gd name="connsiteY0" fmla="*/ 496590 h 993179"/>
                <a:gd name="connsiteX1" fmla="*/ 839113 w 1678225"/>
                <a:gd name="connsiteY1" fmla="*/ 0 h 993179"/>
                <a:gd name="connsiteX2" fmla="*/ 1678226 w 1678225"/>
                <a:gd name="connsiteY2" fmla="*/ 496590 h 993179"/>
                <a:gd name="connsiteX3" fmla="*/ 839113 w 1678225"/>
                <a:gd name="connsiteY3" fmla="*/ 993180 h 993179"/>
                <a:gd name="connsiteX4" fmla="*/ 0 w 1678225"/>
                <a:gd name="connsiteY4" fmla="*/ 496590 h 9931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8225" h="993179">
                  <a:moveTo>
                    <a:pt x="0" y="496590"/>
                  </a:moveTo>
                  <a:cubicBezTo>
                    <a:pt x="0" y="222331"/>
                    <a:pt x="375684" y="0"/>
                    <a:pt x="839113" y="0"/>
                  </a:cubicBezTo>
                  <a:cubicBezTo>
                    <a:pt x="1302542" y="0"/>
                    <a:pt x="1678226" y="222331"/>
                    <a:pt x="1678226" y="496590"/>
                  </a:cubicBezTo>
                  <a:cubicBezTo>
                    <a:pt x="1678226" y="770849"/>
                    <a:pt x="1302542" y="993180"/>
                    <a:pt x="839113" y="993180"/>
                  </a:cubicBezTo>
                  <a:cubicBezTo>
                    <a:pt x="375684" y="993180"/>
                    <a:pt x="0" y="770849"/>
                    <a:pt x="0" y="496590"/>
                  </a:cubicBezTo>
                  <a:close/>
                </a:path>
              </a:pathLst>
            </a:custGeom>
            <a:solidFill>
              <a:schemeClr val="bg2">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271170" tIns="170848" rIns="271170" bIns="170848" numCol="1" spcCol="1270" anchor="ctr" anchorCtr="0">
              <a:noAutofit/>
            </a:bodyPr>
            <a:lstStyle/>
            <a:p>
              <a:pPr marL="0" lvl="0" indent="0" algn="ctr" defTabSz="889000">
                <a:lnSpc>
                  <a:spcPct val="90000"/>
                </a:lnSpc>
                <a:spcBef>
                  <a:spcPct val="0"/>
                </a:spcBef>
                <a:spcAft>
                  <a:spcPct val="35000"/>
                </a:spcAft>
                <a:buNone/>
              </a:pPr>
              <a:r>
                <a:rPr lang="en-US" sz="2000" b="1" kern="1200" dirty="0"/>
                <a:t>Affinity Groups</a:t>
              </a:r>
            </a:p>
          </p:txBody>
        </p:sp>
      </p:grpSp>
      <p:sp>
        <p:nvSpPr>
          <p:cNvPr id="2" name="TextBox 1">
            <a:extLst>
              <a:ext uri="{FF2B5EF4-FFF2-40B4-BE49-F238E27FC236}">
                <a16:creationId xmlns:a16="http://schemas.microsoft.com/office/drawing/2014/main" id="{5BEEFB1E-35CE-424B-BB4F-271222C1B169}"/>
              </a:ext>
            </a:extLst>
          </p:cNvPr>
          <p:cNvSpPr txBox="1"/>
          <p:nvPr/>
        </p:nvSpPr>
        <p:spPr>
          <a:xfrm>
            <a:off x="238125" y="82053"/>
            <a:ext cx="8667750" cy="2215991"/>
          </a:xfrm>
          <a:prstGeom prst="rect">
            <a:avLst/>
          </a:prstGeom>
          <a:noFill/>
        </p:spPr>
        <p:txBody>
          <a:bodyPr wrap="square" rtlCol="0">
            <a:spAutoFit/>
          </a:bodyPr>
          <a:lstStyle/>
          <a:p>
            <a:pPr algn="ctr"/>
            <a:r>
              <a:rPr lang="en-US" sz="4600" b="1" dirty="0">
                <a:solidFill>
                  <a:schemeClr val="accent2">
                    <a:lumMod val="60000"/>
                    <a:lumOff val="40000"/>
                  </a:schemeClr>
                </a:solidFill>
              </a:rPr>
              <a:t>Wider Horizons Organizational Structure</a:t>
            </a:r>
          </a:p>
          <a:p>
            <a:pPr algn="ctr"/>
            <a:r>
              <a:rPr lang="en-US" sz="4600" b="1" dirty="0">
                <a:solidFill>
                  <a:schemeClr val="accent2">
                    <a:lumMod val="60000"/>
                    <a:lumOff val="40000"/>
                  </a:schemeClr>
                </a:solidFill>
              </a:rPr>
              <a:t> 2018</a:t>
            </a:r>
          </a:p>
        </p:txBody>
      </p:sp>
    </p:spTree>
    <p:extLst>
      <p:ext uri="{BB962C8B-B14F-4D97-AF65-F5344CB8AC3E}">
        <p14:creationId xmlns:p14="http://schemas.microsoft.com/office/powerpoint/2010/main" val="4070734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B99C269-FDA5-4DA4-88EF-23419549C456}"/>
              </a:ext>
            </a:extLst>
          </p:cNvPr>
          <p:cNvGraphicFramePr>
            <a:graphicFrameLocks noGrp="1"/>
          </p:cNvGraphicFramePr>
          <p:nvPr>
            <p:extLst>
              <p:ext uri="{D42A27DB-BD31-4B8C-83A1-F6EECF244321}">
                <p14:modId xmlns:p14="http://schemas.microsoft.com/office/powerpoint/2010/main" val="2885605727"/>
              </p:ext>
            </p:extLst>
          </p:nvPr>
        </p:nvGraphicFramePr>
        <p:xfrm>
          <a:off x="450376" y="654843"/>
          <a:ext cx="8360246" cy="5534709"/>
        </p:xfrm>
        <a:graphic>
          <a:graphicData uri="http://schemas.openxmlformats.org/drawingml/2006/table">
            <a:tbl>
              <a:tblPr firstRow="1" firstCol="1" lastRow="1" lastCol="1" bandRow="1" bandCol="1"/>
              <a:tblGrid>
                <a:gridCol w="2708748">
                  <a:extLst>
                    <a:ext uri="{9D8B030D-6E8A-4147-A177-3AD203B41FA5}">
                      <a16:colId xmlns:a16="http://schemas.microsoft.com/office/drawing/2014/main" val="3457865257"/>
                    </a:ext>
                  </a:extLst>
                </a:gridCol>
                <a:gridCol w="2825749">
                  <a:extLst>
                    <a:ext uri="{9D8B030D-6E8A-4147-A177-3AD203B41FA5}">
                      <a16:colId xmlns:a16="http://schemas.microsoft.com/office/drawing/2014/main" val="3673835421"/>
                    </a:ext>
                  </a:extLst>
                </a:gridCol>
                <a:gridCol w="2825749">
                  <a:extLst>
                    <a:ext uri="{9D8B030D-6E8A-4147-A177-3AD203B41FA5}">
                      <a16:colId xmlns:a16="http://schemas.microsoft.com/office/drawing/2014/main" val="277895986"/>
                    </a:ext>
                  </a:extLst>
                </a:gridCol>
              </a:tblGrid>
              <a:tr h="288132">
                <a:tc gridSpan="2">
                  <a:txBody>
                    <a:bodyPr/>
                    <a:lstStyle/>
                    <a:p>
                      <a:pPr marL="1249045" marR="0">
                        <a:lnSpc>
                          <a:spcPct val="150000"/>
                        </a:lnSpc>
                        <a:spcBef>
                          <a:spcPts val="605"/>
                        </a:spcBef>
                        <a:spcAft>
                          <a:spcPts val="0"/>
                        </a:spcAft>
                      </a:pPr>
                      <a:r>
                        <a:rPr lang="en-US" sz="11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Social and Interest Affinity Groups</a:t>
                      </a:r>
                      <a:endParaRPr lang="en-US" sz="8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374650" marR="0">
                        <a:lnSpc>
                          <a:spcPct val="150000"/>
                        </a:lnSpc>
                        <a:spcBef>
                          <a:spcPts val="605"/>
                        </a:spcBef>
                        <a:spcAft>
                          <a:spcPts val="0"/>
                        </a:spcAft>
                      </a:pPr>
                      <a:r>
                        <a:rPr lang="en-US" sz="11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Leadership Affinity Groups</a:t>
                      </a:r>
                      <a:endParaRPr lang="en-US" sz="8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83575486"/>
                  </a:ext>
                </a:extLst>
              </a:tr>
              <a:tr h="568135">
                <a:tc rowSpan="2">
                  <a:txBody>
                    <a:bodyPr/>
                    <a:lstStyle/>
                    <a:p>
                      <a:pPr marL="6794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Book Group</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267335">
                        <a:lnSpc>
                          <a:spcPct val="150000"/>
                        </a:lnSpc>
                        <a:spcBef>
                          <a:spcPts val="31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Monthly, second Tuesday, 10:30 am Central Area Senior Center</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0">
                        <a:lnSpc>
                          <a:spcPct val="150000"/>
                        </a:lnSpc>
                        <a:spcBef>
                          <a:spcPts val="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Sandra W</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Bridge</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310"/>
                        </a:spcBef>
                        <a:spcAft>
                          <a:spcPts val="0"/>
                        </a:spcAft>
                      </a:pPr>
                      <a:r>
                        <a:rPr lang="en-US" sz="1000" b="1" u="none"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Chris M</a:t>
                      </a:r>
                      <a:endParaRPr lang="en-US" sz="900" u="none"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5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Board Group</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5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Rotating Facilitation, Sue L</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922033"/>
                  </a:ext>
                </a:extLst>
              </a:tr>
              <a:tr h="536540">
                <a:tc vMerge="1">
                  <a:txBody>
                    <a:bodyPr/>
                    <a:lstStyle/>
                    <a:p>
                      <a:endParaRPr lang="en-US"/>
                    </a:p>
                  </a:txBody>
                  <a:tcPr/>
                </a:tc>
                <a:tc>
                  <a:txBody>
                    <a:bodyPr/>
                    <a:lstStyle/>
                    <a:p>
                      <a:pPr marL="66675" marR="0">
                        <a:lnSpc>
                          <a:spcPct val="150000"/>
                        </a:lnSpc>
                        <a:spcBef>
                          <a:spcPts val="295"/>
                        </a:spcBef>
                        <a:spcAft>
                          <a:spcPts val="0"/>
                        </a:spcAft>
                      </a:pPr>
                      <a:r>
                        <a:rPr lang="en-US" sz="100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Calling Card Group</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295"/>
                        </a:spcBef>
                        <a:spcAft>
                          <a:spcPts val="0"/>
                        </a:spcAft>
                      </a:pPr>
                      <a:r>
                        <a:rPr lang="en-US" sz="1000" b="1" u="none"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Ann L</a:t>
                      </a:r>
                      <a:endParaRPr lang="en-US" sz="900" u="none"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595"/>
                        </a:spcBef>
                        <a:spcAft>
                          <a:spcPts val="0"/>
                        </a:spcAft>
                      </a:pPr>
                      <a:r>
                        <a:rPr lang="en-US" sz="100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Communications Newsletter editor</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595"/>
                        </a:spcBef>
                        <a:spcAft>
                          <a:spcPts val="0"/>
                        </a:spcAft>
                      </a:pPr>
                      <a:r>
                        <a:rPr lang="en-US" sz="100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Michael K</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9085177"/>
                  </a:ext>
                </a:extLst>
              </a:tr>
              <a:tr h="995978">
                <a:tc>
                  <a:txBody>
                    <a:bodyPr/>
                    <a:lstStyle/>
                    <a:p>
                      <a:pPr marL="6794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Garden Group</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369570">
                        <a:lnSpc>
                          <a:spcPct val="150000"/>
                        </a:lnSpc>
                        <a:spcBef>
                          <a:spcPts val="2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Monthly activities (mostly visiting gardens in the area) in “season” Eleanor D</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Magazine Group</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313055">
                        <a:lnSpc>
                          <a:spcPct val="150000"/>
                        </a:lnSpc>
                        <a:spcBef>
                          <a:spcPts val="2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Potluck every-other-month; first Wednesday, 6 pm</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30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the D”s Home</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Event Plannin</a:t>
                      </a:r>
                      <a:r>
                        <a:rPr lang="en-US" sz="100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g</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2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Liz O</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2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 </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636316"/>
                  </a:ext>
                </a:extLst>
              </a:tr>
              <a:tr h="610479">
                <a:tc rowSpan="2">
                  <a:txBody>
                    <a:bodyPr/>
                    <a:lstStyle/>
                    <a:p>
                      <a:pPr marL="6794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Memoir Group</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352425">
                        <a:lnSpc>
                          <a:spcPct val="150000"/>
                        </a:lnSpc>
                        <a:spcBef>
                          <a:spcPts val="31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Monthly, first Saturday, 10:30am am Limited to the current 6 members Denise</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66675" marR="0">
                        <a:lnSpc>
                          <a:spcPct val="150000"/>
                        </a:lnSpc>
                        <a:spcBef>
                          <a:spcPts val="2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Men Drinking Coffee</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297180">
                        <a:lnSpc>
                          <a:spcPct val="150000"/>
                        </a:lnSpc>
                        <a:spcBef>
                          <a:spcPts val="31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2 x a month on different days/at different locations</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29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Charles H</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5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Fundraising</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31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Ann L</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758529"/>
                  </a:ext>
                </a:extLst>
              </a:tr>
              <a:tr h="610479">
                <a:tc vMerge="1">
                  <a:txBody>
                    <a:bodyPr/>
                    <a:lstStyle/>
                    <a:p>
                      <a:endParaRPr lang="en-US"/>
                    </a:p>
                  </a:txBody>
                  <a:tcPr/>
                </a:tc>
                <a:tc vMerge="1">
                  <a:txBody>
                    <a:bodyPr/>
                    <a:lstStyle/>
                    <a:p>
                      <a:endParaRPr lang="en-US"/>
                    </a:p>
                  </a:txBody>
                  <a:tcPr/>
                </a:tc>
                <a:tc>
                  <a:txBody>
                    <a:bodyPr/>
                    <a:lstStyle/>
                    <a:p>
                      <a:pPr marL="66675" marR="0">
                        <a:lnSpc>
                          <a:spcPct val="150000"/>
                        </a:lnSpc>
                        <a:spcBef>
                          <a:spcPts val="595"/>
                        </a:spcBef>
                        <a:spcAft>
                          <a:spcPts val="0"/>
                        </a:spcAft>
                      </a:pPr>
                      <a:r>
                        <a:rPr lang="en-US" sz="100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Member Growth</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2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Charles H</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747255"/>
                  </a:ext>
                </a:extLst>
              </a:tr>
              <a:tr h="936572">
                <a:tc>
                  <a:txBody>
                    <a:bodyPr/>
                    <a:lstStyle/>
                    <a:p>
                      <a:pPr marL="67945" marR="0">
                        <a:lnSpc>
                          <a:spcPct val="150000"/>
                        </a:lnSpc>
                        <a:spcBef>
                          <a:spcPts val="5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Warm for Winter</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527685">
                        <a:lnSpc>
                          <a:spcPct val="150000"/>
                        </a:lnSpc>
                        <a:spcBef>
                          <a:spcPts val="3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Monthly on first Monday, </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527685">
                        <a:lnSpc>
                          <a:spcPct val="150000"/>
                        </a:lnSpc>
                        <a:spcBef>
                          <a:spcPts val="3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10am, Joan B</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5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Women’s Wine &amp; Dine</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61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As requested</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5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Denise</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ct val="150000"/>
                        </a:lnSpc>
                        <a:spcBef>
                          <a:spcPts val="595"/>
                        </a:spcBef>
                        <a:spcAft>
                          <a:spcPts val="0"/>
                        </a:spcAft>
                      </a:pPr>
                      <a:r>
                        <a:rPr lang="en-US" sz="105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Technology</a:t>
                      </a:r>
                      <a:endParaRPr lang="en-US" sz="10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0">
                        <a:lnSpc>
                          <a:spcPct val="150000"/>
                        </a:lnSpc>
                        <a:spcBef>
                          <a:spcPts val="610"/>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Charles H</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5241613"/>
                  </a:ext>
                </a:extLst>
              </a:tr>
              <a:tr h="988394">
                <a:tc gridSpan="2">
                  <a:txBody>
                    <a:bodyPr/>
                    <a:lstStyle/>
                    <a:p>
                      <a:pPr marL="457200" marR="0">
                        <a:lnSpc>
                          <a:spcPct val="150000"/>
                        </a:lnSpc>
                        <a:spcBef>
                          <a:spcPts val="595"/>
                        </a:spcBef>
                        <a:spcAft>
                          <a:spcPts val="0"/>
                        </a:spcAft>
                      </a:pPr>
                      <a:r>
                        <a:rPr lang="en-US" sz="1000" b="1" u="heavy"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Pods</a:t>
                      </a: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 (based on zip code of residence and member choice)</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7945" marR="151130">
                        <a:lnSpc>
                          <a:spcPct val="150000"/>
                        </a:lnSpc>
                        <a:spcBef>
                          <a:spcPts val="2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Each pod meets on its own schedule. Every other month is typical. Members may join any pod. Pods often sponsor events to which all are invited.</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66675" marR="0">
                        <a:lnSpc>
                          <a:spcPct val="150000"/>
                        </a:lnSpc>
                        <a:spcBef>
                          <a:spcPts val="595"/>
                        </a:spcBef>
                        <a:spcAft>
                          <a:spcPts val="0"/>
                        </a:spcAft>
                      </a:pPr>
                      <a:r>
                        <a:rPr lang="en-US" sz="1050" b="1" u="sng"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Outreach to Members &amp; Prospective Members  </a:t>
                      </a:r>
                      <a:endParaRPr lang="en-US" sz="1000" b="1" u="sng"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p>
                      <a:pPr marL="66675" marR="428625">
                        <a:lnSpc>
                          <a:spcPct val="150000"/>
                        </a:lnSpc>
                        <a:spcBef>
                          <a:spcPts val="595"/>
                        </a:spcBef>
                        <a:spcAft>
                          <a:spcPts val="0"/>
                        </a:spcAft>
                      </a:pPr>
                      <a:r>
                        <a:rPr lang="en-US" sz="1000" b="1" baseline="0" dirty="0">
                          <a:solidFill>
                            <a:schemeClr val="tx1"/>
                          </a:solidFill>
                          <a:effectLst/>
                          <a:latin typeface="News Gothic MT" panose="020B0504020203020204" pitchFamily="34" charset="0"/>
                          <a:ea typeface="Comic Sans MS" panose="030F0702030302020204" pitchFamily="66" charset="0"/>
                          <a:cs typeface="Comic Sans MS" panose="030F0702030302020204" pitchFamily="66" charset="0"/>
                        </a:rPr>
                        <a:t>Sue L</a:t>
                      </a:r>
                      <a:endParaRPr lang="en-US" sz="900" baseline="0" dirty="0">
                        <a:solidFill>
                          <a:schemeClr val="tx1"/>
                        </a:solidFill>
                        <a:effectLst/>
                        <a:latin typeface="Comic Sans MS" panose="030F0702030302020204" pitchFamily="66" charset="0"/>
                        <a:ea typeface="Comic Sans MS" panose="030F0702030302020204" pitchFamily="66" charset="0"/>
                        <a:cs typeface="Comic Sans MS" panose="030F0702030302020204" pitchFamily="66"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3947327"/>
                  </a:ext>
                </a:extLst>
              </a:tr>
            </a:tbl>
          </a:graphicData>
        </a:graphic>
      </p:graphicFrame>
      <p:sp>
        <p:nvSpPr>
          <p:cNvPr id="3" name="Rectangle 2">
            <a:extLst>
              <a:ext uri="{FF2B5EF4-FFF2-40B4-BE49-F238E27FC236}">
                <a16:creationId xmlns:a16="http://schemas.microsoft.com/office/drawing/2014/main" id="{C3917865-7D25-409C-B9C4-0DD4FDCCE060}"/>
              </a:ext>
            </a:extLst>
          </p:cNvPr>
          <p:cNvSpPr>
            <a:spLocks noChangeArrowheads="1"/>
          </p:cNvSpPr>
          <p:nvPr/>
        </p:nvSpPr>
        <p:spPr bwMode="auto">
          <a:xfrm>
            <a:off x="501650" y="26319"/>
            <a:ext cx="7443063" cy="76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1pPr>
            <a:lvl2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2pPr>
            <a:lvl3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3pPr>
            <a:lvl4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4pPr>
            <a:lvl5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5pPr>
            <a:lvl6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6pPr>
            <a:lvl7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7pPr>
            <a:lvl8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8pPr>
            <a:lvl9pPr eaLnBrk="0" fontAlgn="base" hangingPunct="0">
              <a:spcBef>
                <a:spcPct val="0"/>
              </a:spcBef>
              <a:spcAft>
                <a:spcPct val="0"/>
              </a:spcAft>
              <a:tabLst>
                <a:tab pos="2460625" algn="l"/>
                <a:tab pos="3598863" algn="l"/>
                <a:tab pos="52101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60625" algn="l"/>
                <a:tab pos="3598863" algn="l"/>
                <a:tab pos="5210175" algn="l"/>
              </a:tabLst>
            </a:pPr>
            <a:r>
              <a:rPr kumimoji="0" lang="en-US" altLang="en-US" sz="2600" b="1" i="0" u="none" strike="noStrike" cap="none" normalizeH="0" baseline="0" dirty="0">
                <a:ln>
                  <a:noFill/>
                </a:ln>
                <a:solidFill>
                  <a:srgbClr val="31849B"/>
                </a:solidFill>
                <a:effectLst/>
                <a:latin typeface="News Gothic MT" panose="020B0504020203020204" pitchFamily="34" charset="0"/>
                <a:ea typeface="Times New Roman" panose="02020603050405020304" pitchFamily="18" charset="0"/>
                <a:cs typeface="Comic Sans MS" panose="030F0702030302020204" pitchFamily="66" charset="0"/>
              </a:rPr>
              <a:t>       </a:t>
            </a:r>
            <a:r>
              <a:rPr kumimoji="0" lang="en-US" altLang="en-US" sz="2600" b="1" i="0" u="none" strike="noStrike" cap="none" spc="-150" normalizeH="0" baseline="0" dirty="0">
                <a:ln>
                  <a:noFill/>
                </a:ln>
                <a:effectLst/>
                <a:latin typeface="News Gothic MT" panose="020B0504020203020204" pitchFamily="34" charset="0"/>
                <a:ea typeface="Times New Roman" panose="02020603050405020304" pitchFamily="18" charset="0"/>
                <a:cs typeface="Comic Sans MS" panose="030F0702030302020204" pitchFamily="66" charset="0"/>
              </a:rPr>
              <a:t>C u r r e n t	W i d e r  H o r i z o n s G r o u p s</a:t>
            </a:r>
            <a:endParaRPr kumimoji="0" lang="en-US" altLang="en-US" sz="1200" b="0" i="0" u="none" strike="noStrike" cap="none" spc="-150" normalizeH="0" baseline="0" dirty="0">
              <a:ln>
                <a:noFill/>
              </a:ln>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60625" algn="l"/>
                <a:tab pos="3598863" algn="l"/>
                <a:tab pos="521017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object 8">
            <a:extLst>
              <a:ext uri="{FF2B5EF4-FFF2-40B4-BE49-F238E27FC236}">
                <a16:creationId xmlns:a16="http://schemas.microsoft.com/office/drawing/2014/main" id="{543421B1-3D23-4C9F-B928-2A3673452FD8}"/>
              </a:ext>
            </a:extLst>
          </p:cNvPr>
          <p:cNvSpPr txBox="1">
            <a:spLocks noChangeArrowheads="1"/>
          </p:cNvSpPr>
          <p:nvPr/>
        </p:nvSpPr>
        <p:spPr bwMode="auto">
          <a:xfrm>
            <a:off x="333375" y="6300788"/>
            <a:ext cx="8677275" cy="3310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7844"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30000" dirty="0">
                <a:ln>
                  <a:noFill/>
                </a:ln>
                <a:effectLst/>
                <a:latin typeface="Calibri" panose="020F0502020204030204" pitchFamily="34" charset="0"/>
                <a:ea typeface="Times New Roman" panose="02020603050405020304" pitchFamily="18" charset="0"/>
                <a:cs typeface="Calibri" panose="020F0502020204030204" pitchFamily="34" charset="0"/>
              </a:rPr>
              <a:t>1 </a:t>
            </a:r>
            <a:r>
              <a:rPr kumimoji="0" lang="en-US" altLang="en-US" sz="1050" b="1"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We call our groups “Affinity Groups,” using this definition from Webster-Merriam: “a group of people having a common interest or goal or acting together for  a </a:t>
            </a:r>
            <a:r>
              <a:rPr kumimoji="0" lang="en-US" altLang="en-US" sz="1050" b="1" i="1"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specific</a:t>
            </a:r>
            <a:r>
              <a:rPr kumimoji="0" lang="en-US" altLang="en-US" sz="1050" b="1"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purpose</a:t>
            </a:r>
            <a:r>
              <a:rPr kumimoji="0" lang="en-US" altLang="en-US" sz="900" b="1"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a:t>
            </a:r>
            <a:endParaRPr kumimoji="0" lang="en-US"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39F61225-D755-4808-93F7-ED5CC68B539B}"/>
              </a:ext>
            </a:extLst>
          </p:cNvPr>
          <p:cNvSpPr>
            <a:spLocks noChangeArrowheads="1"/>
          </p:cNvSpPr>
          <p:nvPr/>
        </p:nvSpPr>
        <p:spPr bwMode="auto">
          <a:xfrm>
            <a:off x="739775" y="239077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D7F0C233-3CBE-4989-A67D-ADAC5AD261AA}"/>
              </a:ext>
            </a:extLst>
          </p:cNvPr>
          <p:cNvSpPr txBox="1"/>
          <p:nvPr/>
        </p:nvSpPr>
        <p:spPr>
          <a:xfrm>
            <a:off x="7833603" y="163518"/>
            <a:ext cx="222219" cy="184666"/>
          </a:xfrm>
          <a:prstGeom prst="rect">
            <a:avLst/>
          </a:prstGeom>
          <a:noFill/>
        </p:spPr>
        <p:txBody>
          <a:bodyPr wrap="square" lIns="0" tIns="0" rIns="0" bIns="0" rtlCol="0">
            <a:spAutoFit/>
          </a:bodyPr>
          <a:lstStyle/>
          <a:p>
            <a:r>
              <a:rPr lang="en-US" sz="1200" dirty="0">
                <a:solidFill>
                  <a:schemeClr val="accent1"/>
                </a:solidFill>
              </a:rPr>
              <a:t>1</a:t>
            </a:r>
          </a:p>
        </p:txBody>
      </p:sp>
    </p:spTree>
    <p:extLst>
      <p:ext uri="{BB962C8B-B14F-4D97-AF65-F5344CB8AC3E}">
        <p14:creationId xmlns:p14="http://schemas.microsoft.com/office/powerpoint/2010/main" val="1996448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9DFA6-6D22-4427-A28E-4A6DDE2BCE98}"/>
              </a:ext>
            </a:extLst>
          </p:cNvPr>
          <p:cNvSpPr>
            <a:spLocks noGrp="1"/>
          </p:cNvSpPr>
          <p:nvPr>
            <p:ph type="title"/>
          </p:nvPr>
        </p:nvSpPr>
        <p:spPr/>
        <p:txBody>
          <a:bodyPr/>
          <a:lstStyle/>
          <a:p>
            <a:r>
              <a:rPr lang="en-US" b="1" dirty="0"/>
              <a:t>What We’re Learning </a:t>
            </a:r>
          </a:p>
        </p:txBody>
      </p:sp>
      <p:sp>
        <p:nvSpPr>
          <p:cNvPr id="4" name="TextBox 3">
            <a:extLst>
              <a:ext uri="{FF2B5EF4-FFF2-40B4-BE49-F238E27FC236}">
                <a16:creationId xmlns:a16="http://schemas.microsoft.com/office/drawing/2014/main" id="{9FF4366D-9CE6-459E-8804-31A7141A45E8}"/>
              </a:ext>
            </a:extLst>
          </p:cNvPr>
          <p:cNvSpPr txBox="1"/>
          <p:nvPr/>
        </p:nvSpPr>
        <p:spPr>
          <a:xfrm>
            <a:off x="814647" y="1787236"/>
            <a:ext cx="7456517" cy="336399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b="1" dirty="0">
                <a:solidFill>
                  <a:schemeClr val="accent2">
                    <a:lumMod val="60000"/>
                    <a:lumOff val="40000"/>
                  </a:schemeClr>
                </a:solidFill>
              </a:rPr>
              <a:t>Leadership capacity grows and shines</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Members volunteer for opportunities of their making   </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Leadership structure flattens and spreads out</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Creative solutions emerge</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Social connections deepen</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Village culture is more clearly defined</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Decisions are community-driven</a:t>
            </a:r>
          </a:p>
          <a:p>
            <a:pPr marL="285750" indent="-285750">
              <a:lnSpc>
                <a:spcPct val="150000"/>
              </a:lnSpc>
              <a:buFont typeface="Arial" panose="020B0604020202020204" pitchFamily="34" charset="0"/>
              <a:buChar char="•"/>
            </a:pPr>
            <a:r>
              <a:rPr lang="en-US" b="1" dirty="0">
                <a:solidFill>
                  <a:schemeClr val="accent2">
                    <a:lumMod val="60000"/>
                    <a:lumOff val="40000"/>
                  </a:schemeClr>
                </a:solidFill>
              </a:rPr>
              <a:t>Role of Board and Executive Director are redefined</a:t>
            </a:r>
          </a:p>
        </p:txBody>
      </p:sp>
    </p:spTree>
    <p:extLst>
      <p:ext uri="{BB962C8B-B14F-4D97-AF65-F5344CB8AC3E}">
        <p14:creationId xmlns:p14="http://schemas.microsoft.com/office/powerpoint/2010/main" val="2350638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F01C-0F9F-4A91-9CA3-81EE975C9EB6}"/>
              </a:ext>
            </a:extLst>
          </p:cNvPr>
          <p:cNvSpPr>
            <a:spLocks noGrp="1"/>
          </p:cNvSpPr>
          <p:nvPr>
            <p:ph type="title"/>
          </p:nvPr>
        </p:nvSpPr>
        <p:spPr/>
        <p:txBody>
          <a:bodyPr/>
          <a:lstStyle/>
          <a:p>
            <a:r>
              <a:rPr lang="en-US" b="1" dirty="0"/>
              <a:t>Challenges for the Future</a:t>
            </a:r>
          </a:p>
        </p:txBody>
      </p:sp>
      <p:sp>
        <p:nvSpPr>
          <p:cNvPr id="3" name="Content Placeholder 2">
            <a:extLst>
              <a:ext uri="{FF2B5EF4-FFF2-40B4-BE49-F238E27FC236}">
                <a16:creationId xmlns:a16="http://schemas.microsoft.com/office/drawing/2014/main" id="{6505DF1B-24B1-43AA-BEA5-5BEC412AF036}"/>
              </a:ext>
            </a:extLst>
          </p:cNvPr>
          <p:cNvSpPr>
            <a:spLocks noGrp="1"/>
          </p:cNvSpPr>
          <p:nvPr>
            <p:ph idx="1"/>
          </p:nvPr>
        </p:nvSpPr>
        <p:spPr>
          <a:xfrm>
            <a:off x="549275" y="2171701"/>
            <a:ext cx="8042276" cy="4343400"/>
          </a:xfrm>
        </p:spPr>
        <p:txBody>
          <a:bodyPr/>
          <a:lstStyle/>
          <a:p>
            <a:r>
              <a:rPr lang="en-US" b="1" dirty="0">
                <a:solidFill>
                  <a:schemeClr val="accent2">
                    <a:lumMod val="60000"/>
                    <a:lumOff val="40000"/>
                  </a:schemeClr>
                </a:solidFill>
              </a:rPr>
              <a:t>Establishing sustainable funding</a:t>
            </a:r>
          </a:p>
          <a:p>
            <a:r>
              <a:rPr lang="en-US" b="1" dirty="0">
                <a:solidFill>
                  <a:schemeClr val="accent2">
                    <a:lumMod val="60000"/>
                    <a:lumOff val="40000"/>
                  </a:schemeClr>
                </a:solidFill>
              </a:rPr>
              <a:t>Adding younger members</a:t>
            </a:r>
          </a:p>
          <a:p>
            <a:r>
              <a:rPr lang="en-US" b="1" dirty="0">
                <a:solidFill>
                  <a:schemeClr val="accent2">
                    <a:lumMod val="60000"/>
                    <a:lumOff val="40000"/>
                  </a:schemeClr>
                </a:solidFill>
              </a:rPr>
              <a:t>Maintaining social connections with members who may become disabled or home bound</a:t>
            </a:r>
          </a:p>
          <a:p>
            <a:r>
              <a:rPr lang="en-US" b="1" dirty="0">
                <a:solidFill>
                  <a:schemeClr val="accent2">
                    <a:lumMod val="60000"/>
                    <a:lumOff val="40000"/>
                  </a:schemeClr>
                </a:solidFill>
              </a:rPr>
              <a:t>Maintaining a vibrant leadership group</a:t>
            </a:r>
          </a:p>
          <a:p>
            <a:r>
              <a:rPr lang="en-US" b="1" dirty="0">
                <a:solidFill>
                  <a:schemeClr val="accent2">
                    <a:lumMod val="60000"/>
                    <a:lumOff val="40000"/>
                  </a:schemeClr>
                </a:solidFill>
              </a:rPr>
              <a:t>Reaching out to our whole geographic population</a:t>
            </a:r>
          </a:p>
        </p:txBody>
      </p:sp>
    </p:spTree>
    <p:extLst>
      <p:ext uri="{BB962C8B-B14F-4D97-AF65-F5344CB8AC3E}">
        <p14:creationId xmlns:p14="http://schemas.microsoft.com/office/powerpoint/2010/main" val="83033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22387" y="804892"/>
            <a:ext cx="6499225" cy="1861646"/>
          </a:xfrm>
        </p:spPr>
        <p:txBody>
          <a:bodyPr/>
          <a:lstStyle/>
          <a:p>
            <a:br>
              <a:rPr lang="en-US" sz="2800" dirty="0"/>
            </a:br>
            <a:endParaRPr lang="en-US" sz="2800" b="1" dirty="0">
              <a:solidFill>
                <a:schemeClr val="accent1">
                  <a:lumMod val="60000"/>
                  <a:lumOff val="40000"/>
                </a:schemeClr>
              </a:solidFill>
            </a:endParaRPr>
          </a:p>
        </p:txBody>
      </p:sp>
      <p:sp>
        <p:nvSpPr>
          <p:cNvPr id="3" name="Subtitle 2"/>
          <p:cNvSpPr>
            <a:spLocks noGrp="1"/>
          </p:cNvSpPr>
          <p:nvPr>
            <p:ph type="subTitle" idx="4294967295"/>
          </p:nvPr>
        </p:nvSpPr>
        <p:spPr>
          <a:xfrm>
            <a:off x="1264829" y="2923897"/>
            <a:ext cx="6882639" cy="1861646"/>
          </a:xfrm>
        </p:spPr>
        <p:txBody>
          <a:bodyPr>
            <a:normAutofit/>
          </a:bodyPr>
          <a:lstStyle/>
          <a:p>
            <a:pPr marL="0" indent="0" algn="ctr">
              <a:buNone/>
            </a:pPr>
            <a:r>
              <a:rPr lang="en-US" sz="2800" b="1" dirty="0">
                <a:solidFill>
                  <a:schemeClr val="accent1">
                    <a:lumMod val="60000"/>
                    <a:lumOff val="40000"/>
                  </a:schemeClr>
                </a:solidFill>
              </a:rPr>
              <a:t>A Member-led Village </a:t>
            </a:r>
            <a:br>
              <a:rPr lang="en-US" sz="2800" b="1" dirty="0">
                <a:solidFill>
                  <a:schemeClr val="accent1">
                    <a:lumMod val="60000"/>
                    <a:lumOff val="40000"/>
                  </a:schemeClr>
                </a:solidFill>
              </a:rPr>
            </a:br>
            <a:r>
              <a:rPr lang="en-US" sz="2800" b="1" dirty="0">
                <a:solidFill>
                  <a:schemeClr val="accent1">
                    <a:lumMod val="60000"/>
                    <a:lumOff val="40000"/>
                  </a:schemeClr>
                </a:solidFill>
              </a:rPr>
              <a:t>leading to </a:t>
            </a:r>
            <a:r>
              <a:rPr lang="en-US" sz="2800" b="1" u="sng" dirty="0">
                <a:solidFill>
                  <a:schemeClr val="accent1">
                    <a:lumMod val="60000"/>
                    <a:lumOff val="40000"/>
                  </a:schemeClr>
                </a:solidFill>
              </a:rPr>
              <a:t>increased active membership</a:t>
            </a:r>
            <a:r>
              <a:rPr lang="en-US" sz="2800" b="1" dirty="0">
                <a:solidFill>
                  <a:schemeClr val="accent1">
                    <a:lumMod val="60000"/>
                    <a:lumOff val="40000"/>
                  </a:schemeClr>
                </a:solidFill>
              </a:rPr>
              <a:t> and </a:t>
            </a:r>
            <a:r>
              <a:rPr lang="en-US" sz="2800" b="1" u="sng" dirty="0">
                <a:solidFill>
                  <a:schemeClr val="accent1">
                    <a:lumMod val="60000"/>
                    <a:lumOff val="40000"/>
                  </a:schemeClr>
                </a:solidFill>
              </a:rPr>
              <a:t>reduced costs</a:t>
            </a:r>
          </a:p>
        </p:txBody>
      </p:sp>
      <p:pic>
        <p:nvPicPr>
          <p:cNvPr id="5" name="Picture 4">
            <a:extLst>
              <a:ext uri="{FF2B5EF4-FFF2-40B4-BE49-F238E27FC236}">
                <a16:creationId xmlns:a16="http://schemas.microsoft.com/office/drawing/2014/main" id="{EED2607C-396E-44EC-9EAE-5E4DCA30E5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59877" y="41843"/>
            <a:ext cx="6286500" cy="2624694"/>
          </a:xfrm>
          <a:prstGeom prst="rect">
            <a:avLst/>
          </a:prstGeom>
        </p:spPr>
      </p:pic>
    </p:spTree>
    <p:extLst>
      <p:ext uri="{BB962C8B-B14F-4D97-AF65-F5344CB8AC3E}">
        <p14:creationId xmlns:p14="http://schemas.microsoft.com/office/powerpoint/2010/main" val="3194325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8A758EB0-BB07-4E82-8328-28EF9A4BEFD2}"/>
              </a:ext>
            </a:extLst>
          </p:cNvPr>
          <p:cNvPicPr>
            <a:picLocks noGrp="1" noChangeAspect="1"/>
          </p:cNvPicPr>
          <p:nvPr>
            <p:ph type="pic" idx="13"/>
          </p:nvPr>
        </p:nvPicPr>
        <p:blipFill>
          <a:blip r:embed="rId3" cstate="email">
            <a:extLst>
              <a:ext uri="{28A0092B-C50C-407E-A947-70E740481C1C}">
                <a14:useLocalDpi xmlns:a14="http://schemas.microsoft.com/office/drawing/2010/main" val="0"/>
              </a:ext>
            </a:extLst>
          </a:blip>
          <a:srcRect t="27488" b="27488"/>
          <a:stretch>
            <a:fillRect/>
          </a:stretch>
        </p:blipFill>
        <p:spPr>
          <a:xfrm>
            <a:off x="371475" y="490538"/>
            <a:ext cx="8401050" cy="2836862"/>
          </a:xfrm>
        </p:spPr>
      </p:pic>
      <p:pic>
        <p:nvPicPr>
          <p:cNvPr id="6" name="Picture 5">
            <a:extLst>
              <a:ext uri="{FF2B5EF4-FFF2-40B4-BE49-F238E27FC236}">
                <a16:creationId xmlns:a16="http://schemas.microsoft.com/office/drawing/2014/main" id="{E863BEF9-E81B-4269-BB3A-77D15F0B0121}"/>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743075" y="3886174"/>
            <a:ext cx="6286500" cy="2624694"/>
          </a:xfrm>
          <a:prstGeom prst="rect">
            <a:avLst/>
          </a:prstGeom>
        </p:spPr>
      </p:pic>
    </p:spTree>
    <p:extLst>
      <p:ext uri="{BB962C8B-B14F-4D97-AF65-F5344CB8AC3E}">
        <p14:creationId xmlns:p14="http://schemas.microsoft.com/office/powerpoint/2010/main" val="211413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Seattle Area Villages</a:t>
            </a:r>
          </a:p>
        </p:txBody>
      </p:sp>
      <p:pic>
        <p:nvPicPr>
          <p:cNvPr id="4" name="Content Placeholder 3">
            <a:extLst>
              <a:ext uri="{FF2B5EF4-FFF2-40B4-BE49-F238E27FC236}">
                <a16:creationId xmlns:a16="http://schemas.microsoft.com/office/drawing/2014/main" id="{A2FDBDF1-4FB5-4A13-BB46-9E7D01C19F3F}"/>
              </a:ext>
            </a:extLst>
          </p:cNvPr>
          <p:cNvPicPr>
            <a:picLocks noGrp="1" noChangeAspect="1"/>
          </p:cNvPicPr>
          <p:nvPr>
            <p:ph idx="1"/>
          </p:nvPr>
        </p:nvPicPr>
        <p:blipFill>
          <a:blip r:embed="rId3"/>
          <a:stretch>
            <a:fillRect/>
          </a:stretch>
        </p:blipFill>
        <p:spPr>
          <a:xfrm>
            <a:off x="3267392" y="1600200"/>
            <a:ext cx="2606040" cy="4343400"/>
          </a:xfrm>
          <a:prstGeom prst="rect">
            <a:avLst/>
          </a:prstGeom>
        </p:spPr>
      </p:pic>
    </p:spTree>
    <p:extLst>
      <p:ext uri="{BB962C8B-B14F-4D97-AF65-F5344CB8AC3E}">
        <p14:creationId xmlns:p14="http://schemas.microsoft.com/office/powerpoint/2010/main" val="2745984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FC58-E4F4-4899-8B4D-25605579938C}"/>
              </a:ext>
            </a:extLst>
          </p:cNvPr>
          <p:cNvSpPr>
            <a:spLocks noGrp="1"/>
          </p:cNvSpPr>
          <p:nvPr>
            <p:ph type="title"/>
          </p:nvPr>
        </p:nvSpPr>
        <p:spPr/>
        <p:txBody>
          <a:bodyPr/>
          <a:lstStyle/>
          <a:p>
            <a:r>
              <a:rPr lang="en-US" b="1" dirty="0"/>
              <a:t>We will talk about:</a:t>
            </a:r>
          </a:p>
        </p:txBody>
      </p:sp>
      <p:sp>
        <p:nvSpPr>
          <p:cNvPr id="3" name="Content Placeholder 2">
            <a:extLst>
              <a:ext uri="{FF2B5EF4-FFF2-40B4-BE49-F238E27FC236}">
                <a16:creationId xmlns:a16="http://schemas.microsoft.com/office/drawing/2014/main" id="{7A9780EE-9E65-4C96-8D1F-C693FC087545}"/>
              </a:ext>
            </a:extLst>
          </p:cNvPr>
          <p:cNvSpPr>
            <a:spLocks noGrp="1"/>
          </p:cNvSpPr>
          <p:nvPr>
            <p:ph idx="1"/>
          </p:nvPr>
        </p:nvSpPr>
        <p:spPr>
          <a:xfrm>
            <a:off x="549275" y="2208126"/>
            <a:ext cx="8042276" cy="4343400"/>
          </a:xfrm>
        </p:spPr>
        <p:txBody>
          <a:bodyPr>
            <a:normAutofit/>
          </a:bodyPr>
          <a:lstStyle/>
          <a:p>
            <a:r>
              <a:rPr lang="en-US" sz="2200" b="1" dirty="0">
                <a:solidFill>
                  <a:schemeClr val="accent2">
                    <a:lumMod val="60000"/>
                    <a:lumOff val="40000"/>
                  </a:schemeClr>
                </a:solidFill>
              </a:rPr>
              <a:t>Our motivation to become a more member-led Village</a:t>
            </a:r>
          </a:p>
          <a:p>
            <a:r>
              <a:rPr lang="en-US" sz="2200" b="1" dirty="0">
                <a:solidFill>
                  <a:schemeClr val="accent2">
                    <a:lumMod val="60000"/>
                    <a:lumOff val="40000"/>
                  </a:schemeClr>
                </a:solidFill>
              </a:rPr>
              <a:t>Steps we traversed to reach our goals</a:t>
            </a:r>
          </a:p>
          <a:p>
            <a:r>
              <a:rPr lang="en-US" sz="2200" b="1" dirty="0">
                <a:solidFill>
                  <a:schemeClr val="accent2">
                    <a:lumMod val="60000"/>
                    <a:lumOff val="40000"/>
                  </a:schemeClr>
                </a:solidFill>
              </a:rPr>
              <a:t>Processes leading to our present stage of development</a:t>
            </a:r>
          </a:p>
        </p:txBody>
      </p:sp>
    </p:spTree>
    <p:extLst>
      <p:ext uri="{BB962C8B-B14F-4D97-AF65-F5344CB8AC3E}">
        <p14:creationId xmlns:p14="http://schemas.microsoft.com/office/powerpoint/2010/main" val="3592482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791" y="728506"/>
            <a:ext cx="8042276" cy="1256044"/>
          </a:xfrm>
        </p:spPr>
        <p:txBody>
          <a:bodyPr/>
          <a:lstStyle/>
          <a:p>
            <a:br>
              <a:rPr lang="en-US" dirty="0"/>
            </a:br>
            <a:br>
              <a:rPr lang="en-US" dirty="0"/>
            </a:br>
            <a:br>
              <a:rPr lang="en-US" dirty="0"/>
            </a:br>
            <a:r>
              <a:rPr lang="en-US" b="1" dirty="0"/>
              <a:t>Wider Horizons Origins</a:t>
            </a:r>
            <a:br>
              <a:rPr lang="en-US" b="1" dirty="0"/>
            </a:br>
            <a:r>
              <a:rPr lang="en-US" sz="2000" b="1" dirty="0"/>
              <a:t>2011 </a:t>
            </a:r>
            <a:r>
              <a:rPr lang="mr-IN" sz="2000" b="1" dirty="0"/>
              <a:t>–</a:t>
            </a:r>
            <a:r>
              <a:rPr lang="en-US" sz="2000" b="1" dirty="0"/>
              <a:t> 2012</a:t>
            </a:r>
            <a:endParaRPr lang="en-US" b="1" dirty="0"/>
          </a:p>
        </p:txBody>
      </p:sp>
      <p:sp>
        <p:nvSpPr>
          <p:cNvPr id="3" name="Content Placeholder 2"/>
          <p:cNvSpPr>
            <a:spLocks noGrp="1"/>
          </p:cNvSpPr>
          <p:nvPr>
            <p:ph idx="1"/>
          </p:nvPr>
        </p:nvSpPr>
        <p:spPr>
          <a:xfrm>
            <a:off x="600791" y="2266681"/>
            <a:ext cx="8042276" cy="3009363"/>
          </a:xfrm>
        </p:spPr>
        <p:txBody>
          <a:bodyPr>
            <a:normAutofit/>
          </a:bodyPr>
          <a:lstStyle/>
          <a:p>
            <a:r>
              <a:rPr lang="en-US" b="1" dirty="0">
                <a:solidFill>
                  <a:schemeClr val="accent2">
                    <a:lumMod val="60000"/>
                    <a:lumOff val="40000"/>
                  </a:schemeClr>
                </a:solidFill>
              </a:rPr>
              <a:t>Study on Village potential in Central Seattle led by Board of Directors of a local non-profit continuing care senior residence, Horizon House</a:t>
            </a:r>
          </a:p>
          <a:p>
            <a:pPr lvl="1"/>
            <a:r>
              <a:rPr lang="en-US" b="1" dirty="0">
                <a:solidFill>
                  <a:schemeClr val="accent2">
                    <a:lumMod val="60000"/>
                    <a:lumOff val="40000"/>
                  </a:schemeClr>
                </a:solidFill>
              </a:rPr>
              <a:t>Focus groups held in Seattle</a:t>
            </a:r>
          </a:p>
          <a:p>
            <a:pPr lvl="1"/>
            <a:r>
              <a:rPr lang="en-US" b="1" dirty="0">
                <a:solidFill>
                  <a:schemeClr val="accent2">
                    <a:lumMod val="60000"/>
                    <a:lumOff val="40000"/>
                  </a:schemeClr>
                </a:solidFill>
              </a:rPr>
              <a:t>Visitation to 3 California villages</a:t>
            </a:r>
          </a:p>
          <a:p>
            <a:pPr lvl="1"/>
            <a:r>
              <a:rPr lang="en-US" b="1" dirty="0">
                <a:solidFill>
                  <a:schemeClr val="accent2">
                    <a:lumMod val="60000"/>
                    <a:lumOff val="40000"/>
                  </a:schemeClr>
                </a:solidFill>
              </a:rPr>
              <a:t>Business plan developed</a:t>
            </a:r>
          </a:p>
          <a:p>
            <a:pPr marL="0" indent="0">
              <a:buNone/>
            </a:pPr>
            <a:endParaRPr lang="en-US" dirty="0"/>
          </a:p>
        </p:txBody>
      </p:sp>
    </p:spTree>
    <p:extLst>
      <p:ext uri="{BB962C8B-B14F-4D97-AF65-F5344CB8AC3E}">
        <p14:creationId xmlns:p14="http://schemas.microsoft.com/office/powerpoint/2010/main" val="210005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57" y="750589"/>
            <a:ext cx="8042276" cy="2063539"/>
          </a:xfrm>
        </p:spPr>
        <p:txBody>
          <a:bodyPr/>
          <a:lstStyle/>
          <a:p>
            <a:r>
              <a:rPr lang="en-US" b="1" dirty="0"/>
              <a:t>Wider Horizons Village Planning by Horizon House</a:t>
            </a:r>
            <a:br>
              <a:rPr lang="en-US" b="1" dirty="0"/>
            </a:br>
            <a:r>
              <a:rPr lang="en-US" sz="3200" b="1" dirty="0"/>
              <a:t>2013-2014</a:t>
            </a:r>
          </a:p>
        </p:txBody>
      </p:sp>
      <p:sp>
        <p:nvSpPr>
          <p:cNvPr id="3" name="Content Placeholder 2"/>
          <p:cNvSpPr>
            <a:spLocks noGrp="1"/>
          </p:cNvSpPr>
          <p:nvPr>
            <p:ph idx="1"/>
          </p:nvPr>
        </p:nvSpPr>
        <p:spPr>
          <a:xfrm>
            <a:off x="549275" y="2567189"/>
            <a:ext cx="8042276" cy="3805782"/>
          </a:xfrm>
        </p:spPr>
        <p:txBody>
          <a:bodyPr>
            <a:normAutofit/>
          </a:bodyPr>
          <a:lstStyle/>
          <a:p>
            <a:endParaRPr lang="en-US" dirty="0"/>
          </a:p>
          <a:p>
            <a:pPr marL="0" indent="0">
              <a:buNone/>
            </a:pPr>
            <a:r>
              <a:rPr lang="en-US" b="1" dirty="0">
                <a:solidFill>
                  <a:schemeClr val="accent2">
                    <a:lumMod val="60000"/>
                    <a:lumOff val="40000"/>
                  </a:schemeClr>
                </a:solidFill>
              </a:rPr>
              <a:t>     Staffed Steering Committee: </a:t>
            </a:r>
            <a:br>
              <a:rPr lang="en-US" b="1" dirty="0">
                <a:solidFill>
                  <a:schemeClr val="accent2">
                    <a:lumMod val="60000"/>
                    <a:lumOff val="40000"/>
                  </a:schemeClr>
                </a:solidFill>
              </a:rPr>
            </a:br>
            <a:r>
              <a:rPr lang="en-US" b="1" dirty="0">
                <a:solidFill>
                  <a:schemeClr val="accent2">
                    <a:lumMod val="60000"/>
                    <a:lumOff val="40000"/>
                  </a:schemeClr>
                </a:solidFill>
              </a:rPr>
              <a:t> </a:t>
            </a:r>
          </a:p>
          <a:p>
            <a:pPr lvl="2"/>
            <a:r>
              <a:rPr lang="en-US" b="1" dirty="0">
                <a:solidFill>
                  <a:schemeClr val="accent2">
                    <a:lumMod val="60000"/>
                    <a:lumOff val="40000"/>
                  </a:schemeClr>
                </a:solidFill>
              </a:rPr>
              <a:t>Determined geographic boundaries, member dues of Village and a set of original policies</a:t>
            </a:r>
          </a:p>
          <a:p>
            <a:pPr lvl="2"/>
            <a:r>
              <a:rPr lang="en-US" b="1" dirty="0">
                <a:solidFill>
                  <a:schemeClr val="accent2">
                    <a:lumMod val="60000"/>
                    <a:lumOff val="40000"/>
                  </a:schemeClr>
                </a:solidFill>
              </a:rPr>
              <a:t>Bridged to original Village Board of Directors</a:t>
            </a:r>
          </a:p>
          <a:p>
            <a:pPr lvl="2"/>
            <a:r>
              <a:rPr lang="en-US" b="1" dirty="0">
                <a:solidFill>
                  <a:schemeClr val="accent2">
                    <a:lumMod val="60000"/>
                    <a:lumOff val="40000"/>
                  </a:schemeClr>
                </a:solidFill>
              </a:rPr>
              <a:t>Received contributions from Horizon House which supported initial planning</a:t>
            </a:r>
          </a:p>
          <a:p>
            <a:pPr marL="0" indent="0">
              <a:buNone/>
            </a:pPr>
            <a:endParaRPr lang="en-US" dirty="0"/>
          </a:p>
          <a:p>
            <a:pPr marL="336550" lvl="1" indent="0">
              <a:buNone/>
            </a:pPr>
            <a:endParaRPr lang="en-US" dirty="0"/>
          </a:p>
          <a:p>
            <a:pPr marL="336550" lvl="1" indent="0">
              <a:buNone/>
            </a:pPr>
            <a:endParaRPr lang="en-US" dirty="0"/>
          </a:p>
        </p:txBody>
      </p:sp>
    </p:spTree>
    <p:extLst>
      <p:ext uri="{BB962C8B-B14F-4D97-AF65-F5344CB8AC3E}">
        <p14:creationId xmlns:p14="http://schemas.microsoft.com/office/powerpoint/2010/main" val="154823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205990"/>
            <a:ext cx="8042276" cy="1923177"/>
          </a:xfrm>
        </p:spPr>
        <p:txBody>
          <a:bodyPr/>
          <a:lstStyle/>
          <a:p>
            <a:br>
              <a:rPr lang="en-US" dirty="0"/>
            </a:br>
            <a:r>
              <a:rPr lang="en-US" b="1" dirty="0"/>
              <a:t>Actions Taken in 2015 Prior To Opening</a:t>
            </a:r>
          </a:p>
        </p:txBody>
      </p:sp>
      <p:sp>
        <p:nvSpPr>
          <p:cNvPr id="3" name="Content Placeholder 2"/>
          <p:cNvSpPr>
            <a:spLocks noGrp="1"/>
          </p:cNvSpPr>
          <p:nvPr>
            <p:ph idx="1"/>
          </p:nvPr>
        </p:nvSpPr>
        <p:spPr>
          <a:xfrm>
            <a:off x="549274" y="2224355"/>
            <a:ext cx="8392133" cy="3719246"/>
          </a:xfrm>
        </p:spPr>
        <p:txBody>
          <a:bodyPr>
            <a:normAutofit fontScale="92500" lnSpcReduction="10000"/>
          </a:bodyPr>
          <a:lstStyle/>
          <a:p>
            <a:r>
              <a:rPr lang="en-US" b="1" dirty="0">
                <a:solidFill>
                  <a:schemeClr val="accent2">
                    <a:lumMod val="60000"/>
                    <a:lumOff val="40000"/>
                  </a:schemeClr>
                </a:solidFill>
              </a:rPr>
              <a:t>Leadership model established and contracted</a:t>
            </a:r>
          </a:p>
          <a:p>
            <a:pPr lvl="1"/>
            <a:r>
              <a:rPr lang="en-US" sz="2000" b="1" dirty="0">
                <a:solidFill>
                  <a:schemeClr val="accent2">
                    <a:lumMod val="60000"/>
                    <a:lumOff val="40000"/>
                  </a:schemeClr>
                </a:solidFill>
              </a:rPr>
              <a:t>  Executive Director</a:t>
            </a:r>
          </a:p>
          <a:p>
            <a:pPr lvl="1"/>
            <a:r>
              <a:rPr lang="en-US" sz="2000" b="1" dirty="0">
                <a:solidFill>
                  <a:schemeClr val="accent2">
                    <a:lumMod val="60000"/>
                    <a:lumOff val="40000"/>
                  </a:schemeClr>
                </a:solidFill>
              </a:rPr>
              <a:t>  Program Director</a:t>
            </a:r>
          </a:p>
          <a:p>
            <a:r>
              <a:rPr lang="en-US" sz="2200" b="1" dirty="0">
                <a:solidFill>
                  <a:schemeClr val="accent2">
                    <a:lumMod val="60000"/>
                    <a:lumOff val="40000"/>
                  </a:schemeClr>
                </a:solidFill>
              </a:rPr>
              <a:t>Board of Directors formed</a:t>
            </a:r>
          </a:p>
          <a:p>
            <a:pPr lvl="1"/>
            <a:r>
              <a:rPr lang="en-US" b="1" dirty="0">
                <a:solidFill>
                  <a:schemeClr val="accent2">
                    <a:lumMod val="60000"/>
                    <a:lumOff val="40000"/>
                  </a:schemeClr>
                </a:solidFill>
              </a:rPr>
              <a:t>  Founding Members developed Vision, Mission and Values</a:t>
            </a:r>
          </a:p>
          <a:p>
            <a:pPr lvl="1"/>
            <a:r>
              <a:rPr lang="en-US" b="1" dirty="0">
                <a:solidFill>
                  <a:schemeClr val="accent2">
                    <a:lumMod val="60000"/>
                    <a:lumOff val="40000"/>
                  </a:schemeClr>
                </a:solidFill>
              </a:rPr>
              <a:t>  Eight founding members invited to sit on Board </a:t>
            </a:r>
          </a:p>
          <a:p>
            <a:pPr lvl="1"/>
            <a:r>
              <a:rPr lang="en-US" b="1" dirty="0">
                <a:solidFill>
                  <a:schemeClr val="accent2">
                    <a:lumMod val="60000"/>
                    <a:lumOff val="40000"/>
                  </a:schemeClr>
                </a:solidFill>
              </a:rPr>
              <a:t>  Hired Grant Writer and raised $16,000</a:t>
            </a:r>
          </a:p>
          <a:p>
            <a:pPr lvl="1"/>
            <a:r>
              <a:rPr lang="en-US" b="1" dirty="0">
                <a:solidFill>
                  <a:schemeClr val="accent2">
                    <a:lumMod val="60000"/>
                    <a:lumOff val="40000"/>
                  </a:schemeClr>
                </a:solidFill>
              </a:rPr>
              <a:t>  Leased office space for 2 staff and larger gatherings</a:t>
            </a:r>
          </a:p>
          <a:p>
            <a:pPr lvl="1"/>
            <a:r>
              <a:rPr lang="en-US" b="1" dirty="0">
                <a:solidFill>
                  <a:schemeClr val="accent2">
                    <a:lumMod val="60000"/>
                    <a:lumOff val="40000"/>
                  </a:schemeClr>
                </a:solidFill>
              </a:rPr>
              <a:t>  Opened June, 2015</a:t>
            </a:r>
          </a:p>
          <a:p>
            <a:pPr lvl="1"/>
            <a:r>
              <a:rPr lang="en-US" b="1" dirty="0">
                <a:solidFill>
                  <a:schemeClr val="accent2">
                    <a:lumMod val="60000"/>
                    <a:lumOff val="40000"/>
                  </a:schemeClr>
                </a:solidFill>
              </a:rPr>
              <a:t>  72 members</a:t>
            </a:r>
          </a:p>
        </p:txBody>
      </p:sp>
    </p:spTree>
    <p:extLst>
      <p:ext uri="{BB962C8B-B14F-4D97-AF65-F5344CB8AC3E}">
        <p14:creationId xmlns:p14="http://schemas.microsoft.com/office/powerpoint/2010/main" val="95932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duotone>
              <a:schemeClr val="bg2">
                <a:shade val="40000"/>
                <a:satMod val="400000"/>
              </a:schemeClr>
              <a:schemeClr val="bg2">
                <a:tint val="10000"/>
                <a:satMod val="20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125" y="107575"/>
            <a:ext cx="8763000" cy="2099049"/>
          </a:xfrm>
        </p:spPr>
        <p:txBody>
          <a:bodyPr/>
          <a:lstStyle/>
          <a:p>
            <a:r>
              <a:rPr lang="en-US" sz="4400" b="1" dirty="0"/>
              <a:t>Wider Horizons Organizational Structure at Launch </a:t>
            </a:r>
            <a:br>
              <a:rPr lang="en-US" sz="4400" b="1" dirty="0"/>
            </a:br>
            <a:r>
              <a:rPr lang="en-US" sz="4400" b="1" dirty="0"/>
              <a:t>2015</a:t>
            </a:r>
          </a:p>
        </p:txBody>
      </p:sp>
      <p:graphicFrame>
        <p:nvGraphicFramePr>
          <p:cNvPr id="12" name="Content Placeholder 11">
            <a:hlinkClick r:id="" action="ppaction://ole?verb=0"/>
            <a:extLst>
              <a:ext uri="{FF2B5EF4-FFF2-40B4-BE49-F238E27FC236}">
                <a16:creationId xmlns:a16="http://schemas.microsoft.com/office/drawing/2014/main" id="{7E1AC3EB-A9B4-41BA-8304-A19C6EDB1F20}"/>
              </a:ext>
            </a:extLst>
          </p:cNvPr>
          <p:cNvGraphicFramePr>
            <a:graphicFrameLocks noGrp="1" noChangeAspect="1"/>
          </p:cNvGraphicFramePr>
          <p:nvPr>
            <p:ph idx="1"/>
            <p:extLst>
              <p:ext uri="{D42A27DB-BD31-4B8C-83A1-F6EECF244321}">
                <p14:modId xmlns:p14="http://schemas.microsoft.com/office/powerpoint/2010/main" val="2446057204"/>
              </p:ext>
            </p:extLst>
          </p:nvPr>
        </p:nvGraphicFramePr>
        <p:xfrm>
          <a:off x="1830388" y="2482850"/>
          <a:ext cx="5743575" cy="3230563"/>
        </p:xfrm>
        <a:graphic>
          <a:graphicData uri="http://schemas.openxmlformats.org/presentationml/2006/ole">
            <mc:AlternateContent xmlns:mc="http://schemas.openxmlformats.org/markup-compatibility/2006">
              <mc:Choice xmlns:v="urn:schemas-microsoft-com:vml" Requires="v">
                <p:oleObj spid="_x0000_s1056" name="Presentation" r:id="rId5" imgW="12233046" imgH="6880709" progId="PowerPoint.Show.12">
                  <p:embed/>
                </p:oleObj>
              </mc:Choice>
              <mc:Fallback>
                <p:oleObj name="Presentation" r:id="rId5" imgW="12233046" imgH="6880709" progId="PowerPoint.Show.12">
                  <p:embed/>
                  <p:pic>
                    <p:nvPicPr>
                      <p:cNvPr id="12" name="Content Placeholder 11">
                        <a:hlinkClick r:id="" action="ppaction://ole?verb=0"/>
                        <a:extLst>
                          <a:ext uri="{FF2B5EF4-FFF2-40B4-BE49-F238E27FC236}">
                            <a16:creationId xmlns:a16="http://schemas.microsoft.com/office/drawing/2014/main" id="{7E1AC3EB-A9B4-41BA-8304-A19C6EDB1F20}"/>
                          </a:ext>
                        </a:extLst>
                      </p:cNvPr>
                      <p:cNvPicPr/>
                      <p:nvPr/>
                    </p:nvPicPr>
                    <p:blipFill>
                      <a:blip r:embed="rId6"/>
                      <a:stretch>
                        <a:fillRect/>
                      </a:stretch>
                    </p:blipFill>
                    <p:spPr>
                      <a:xfrm>
                        <a:off x="1830388" y="2482850"/>
                        <a:ext cx="5743575" cy="3230563"/>
                      </a:xfrm>
                      <a:prstGeom prst="rect">
                        <a:avLst/>
                      </a:prstGeom>
                      <a:noFill/>
                    </p:spPr>
                  </p:pic>
                </p:oleObj>
              </mc:Fallback>
            </mc:AlternateContent>
          </a:graphicData>
        </a:graphic>
      </p:graphicFrame>
    </p:spTree>
    <p:extLst>
      <p:ext uri="{BB962C8B-B14F-4D97-AF65-F5344CB8AC3E}">
        <p14:creationId xmlns:p14="http://schemas.microsoft.com/office/powerpoint/2010/main" val="107271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Village Activities in 2015</a:t>
            </a:r>
          </a:p>
        </p:txBody>
      </p:sp>
      <p:sp>
        <p:nvSpPr>
          <p:cNvPr id="3" name="Content Placeholder 2"/>
          <p:cNvSpPr>
            <a:spLocks noGrp="1"/>
          </p:cNvSpPr>
          <p:nvPr>
            <p:ph idx="1"/>
          </p:nvPr>
        </p:nvSpPr>
        <p:spPr>
          <a:xfrm>
            <a:off x="549275" y="1825284"/>
            <a:ext cx="8042276" cy="4343400"/>
          </a:xfrm>
        </p:spPr>
        <p:txBody>
          <a:bodyPr>
            <a:normAutofit fontScale="92500"/>
          </a:bodyPr>
          <a:lstStyle/>
          <a:p>
            <a:r>
              <a:rPr lang="en-US" b="1" dirty="0">
                <a:solidFill>
                  <a:schemeClr val="accent2">
                    <a:lumMod val="60000"/>
                    <a:lumOff val="40000"/>
                  </a:schemeClr>
                </a:solidFill>
              </a:rPr>
              <a:t>Groups meeting regularly </a:t>
            </a:r>
            <a:r>
              <a:rPr lang="en-US" sz="2200" dirty="0">
                <a:solidFill>
                  <a:schemeClr val="accent2">
                    <a:lumMod val="60000"/>
                    <a:lumOff val="40000"/>
                  </a:schemeClr>
                </a:solidFill>
              </a:rPr>
              <a:t>(most open to non members)</a:t>
            </a:r>
            <a:endParaRPr lang="en-US" sz="2200" b="1" dirty="0">
              <a:solidFill>
                <a:schemeClr val="accent2">
                  <a:lumMod val="60000"/>
                  <a:lumOff val="40000"/>
                </a:schemeClr>
              </a:solidFill>
            </a:endParaRPr>
          </a:p>
          <a:p>
            <a:pPr lvl="1">
              <a:buFont typeface="Arial" panose="020B0604020202020204" pitchFamily="34" charset="0"/>
              <a:buChar char="•"/>
            </a:pPr>
            <a:r>
              <a:rPr lang="en-US" b="1" dirty="0">
                <a:solidFill>
                  <a:schemeClr val="accent2">
                    <a:lumMod val="60000"/>
                    <a:lumOff val="40000"/>
                  </a:schemeClr>
                </a:solidFill>
              </a:rPr>
              <a:t>Magazine Group</a:t>
            </a:r>
          </a:p>
          <a:p>
            <a:pPr lvl="1">
              <a:buFont typeface="Arial" panose="020B0604020202020204" pitchFamily="34" charset="0"/>
              <a:buChar char="•"/>
            </a:pPr>
            <a:r>
              <a:rPr lang="en-US" b="1" dirty="0">
                <a:solidFill>
                  <a:schemeClr val="accent2">
                    <a:lumMod val="60000"/>
                    <a:lumOff val="40000"/>
                  </a:schemeClr>
                </a:solidFill>
              </a:rPr>
              <a:t>Book Club</a:t>
            </a:r>
          </a:p>
          <a:p>
            <a:pPr lvl="1">
              <a:buFont typeface="Arial" panose="020B0604020202020204" pitchFamily="34" charset="0"/>
              <a:buChar char="•"/>
            </a:pPr>
            <a:r>
              <a:rPr lang="en-US" b="1" dirty="0">
                <a:solidFill>
                  <a:schemeClr val="accent2">
                    <a:lumMod val="60000"/>
                    <a:lumOff val="40000"/>
                  </a:schemeClr>
                </a:solidFill>
              </a:rPr>
              <a:t>Warm for Winter </a:t>
            </a:r>
            <a:r>
              <a:rPr lang="mr-IN" b="1" dirty="0">
                <a:solidFill>
                  <a:schemeClr val="accent2">
                    <a:lumMod val="60000"/>
                    <a:lumOff val="40000"/>
                  </a:schemeClr>
                </a:solidFill>
              </a:rPr>
              <a:t>–</a:t>
            </a:r>
            <a:r>
              <a:rPr lang="en-US" b="1" dirty="0">
                <a:solidFill>
                  <a:schemeClr val="accent2">
                    <a:lumMod val="60000"/>
                    <a:lumOff val="40000"/>
                  </a:schemeClr>
                </a:solidFill>
              </a:rPr>
              <a:t> knitting for charity</a:t>
            </a:r>
          </a:p>
          <a:p>
            <a:pPr lvl="1">
              <a:buFont typeface="Arial" panose="020B0604020202020204" pitchFamily="34" charset="0"/>
              <a:buChar char="•"/>
            </a:pPr>
            <a:r>
              <a:rPr lang="en-US" b="1" dirty="0">
                <a:solidFill>
                  <a:schemeClr val="accent2">
                    <a:lumMod val="60000"/>
                    <a:lumOff val="40000"/>
                  </a:schemeClr>
                </a:solidFill>
              </a:rPr>
              <a:t>7 neighborhood Pods* formed</a:t>
            </a:r>
          </a:p>
          <a:p>
            <a:pPr marL="981075" lvl="3" indent="0">
              <a:buNone/>
            </a:pPr>
            <a:r>
              <a:rPr lang="en-US" b="1" dirty="0">
                <a:solidFill>
                  <a:schemeClr val="accent2">
                    <a:lumMod val="60000"/>
                    <a:lumOff val="40000"/>
                  </a:schemeClr>
                </a:solidFill>
              </a:rPr>
              <a:t> </a:t>
            </a:r>
            <a:r>
              <a:rPr lang="en-US" sz="1400" b="1" dirty="0">
                <a:solidFill>
                  <a:schemeClr val="accent2">
                    <a:lumMod val="60000"/>
                    <a:lumOff val="40000"/>
                  </a:schemeClr>
                </a:solidFill>
              </a:rPr>
              <a:t>*Informal groups composed of members living nearby to meet for fun and </a:t>
            </a:r>
            <a:br>
              <a:rPr lang="en-US" sz="1400" b="1" dirty="0">
                <a:solidFill>
                  <a:schemeClr val="accent2">
                    <a:lumMod val="60000"/>
                    <a:lumOff val="40000"/>
                  </a:schemeClr>
                </a:solidFill>
              </a:rPr>
            </a:br>
            <a:r>
              <a:rPr lang="en-US" sz="1400" b="1" dirty="0">
                <a:solidFill>
                  <a:schemeClr val="accent2">
                    <a:lumMod val="60000"/>
                    <a:lumOff val="40000"/>
                  </a:schemeClr>
                </a:solidFill>
              </a:rPr>
              <a:t>   to conduct Village business</a:t>
            </a:r>
          </a:p>
          <a:p>
            <a:pPr lvl="1">
              <a:buSzPct val="118000"/>
              <a:buFont typeface="Arial" panose="020B0604020202020204" pitchFamily="34" charset="0"/>
              <a:buChar char="•"/>
            </a:pPr>
            <a:r>
              <a:rPr lang="en-US" b="1" dirty="0">
                <a:solidFill>
                  <a:schemeClr val="accent2">
                    <a:lumMod val="60000"/>
                    <a:lumOff val="40000"/>
                  </a:schemeClr>
                </a:solidFill>
              </a:rPr>
              <a:t>All-member meetings held quarterly</a:t>
            </a:r>
          </a:p>
          <a:p>
            <a:pPr lvl="1">
              <a:buSzPct val="118000"/>
              <a:buFont typeface="Arial" panose="020B0604020202020204" pitchFamily="34" charset="0"/>
              <a:buChar char="•"/>
            </a:pPr>
            <a:r>
              <a:rPr lang="en-US" b="1" dirty="0">
                <a:solidFill>
                  <a:schemeClr val="accent2">
                    <a:lumMod val="60000"/>
                    <a:lumOff val="40000"/>
                  </a:schemeClr>
                </a:solidFill>
              </a:rPr>
              <a:t>Summer picnic</a:t>
            </a:r>
          </a:p>
          <a:p>
            <a:pPr>
              <a:buFont typeface="Arial" panose="020B0604020202020204" pitchFamily="34" charset="0"/>
              <a:buChar char="•"/>
            </a:pPr>
            <a:r>
              <a:rPr lang="en-US" b="1" dirty="0">
                <a:solidFill>
                  <a:schemeClr val="accent2">
                    <a:lumMod val="60000"/>
                    <a:lumOff val="40000"/>
                  </a:schemeClr>
                </a:solidFill>
              </a:rPr>
              <a:t>New Board members elected by existing Board </a:t>
            </a:r>
            <a:r>
              <a:rPr lang="en-US" b="1" dirty="0"/>
              <a:t>	</a:t>
            </a:r>
          </a:p>
        </p:txBody>
      </p:sp>
    </p:spTree>
    <p:extLst>
      <p:ext uri="{BB962C8B-B14F-4D97-AF65-F5344CB8AC3E}">
        <p14:creationId xmlns:p14="http://schemas.microsoft.com/office/powerpoint/2010/main" val="2737908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44423</TotalTime>
  <Words>2841</Words>
  <Application>Microsoft Office PowerPoint</Application>
  <PresentationFormat>On-screen Show (4:3)</PresentationFormat>
  <Paragraphs>224</Paragraphs>
  <Slides>20</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Comic Sans MS</vt:lpstr>
      <vt:lpstr>News Gothic MT</vt:lpstr>
      <vt:lpstr>Wingdings 2</vt:lpstr>
      <vt:lpstr>Breeze</vt:lpstr>
      <vt:lpstr>Presentation</vt:lpstr>
      <vt:lpstr>PowerPoint Presentation</vt:lpstr>
      <vt:lpstr> </vt:lpstr>
      <vt:lpstr>Seattle Area Villages</vt:lpstr>
      <vt:lpstr>We will talk about:</vt:lpstr>
      <vt:lpstr>   Wider Horizons Origins 2011 – 2012</vt:lpstr>
      <vt:lpstr>Wider Horizons Village Planning by Horizon House 2013-2014</vt:lpstr>
      <vt:lpstr> Actions Taken in 2015 Prior To Opening</vt:lpstr>
      <vt:lpstr>Wider Horizons Organizational Structure at Launch  2015</vt:lpstr>
      <vt:lpstr>Village Activities in 2015</vt:lpstr>
      <vt:lpstr>Challenges 2015-2017   </vt:lpstr>
      <vt:lpstr>Task Force established to consider creative solutions</vt:lpstr>
      <vt:lpstr>Task Force Recommendations: Governance</vt:lpstr>
      <vt:lpstr>              Task Force Recommendations: Board of Directors</vt:lpstr>
      <vt:lpstr>          Task Force Recommendations: Staffing</vt:lpstr>
      <vt:lpstr> Task Force Recommendation: Sustainability</vt:lpstr>
      <vt:lpstr>PowerPoint Presentation</vt:lpstr>
      <vt:lpstr>PowerPoint Presentation</vt:lpstr>
      <vt:lpstr>What We’re Learning </vt:lpstr>
      <vt:lpstr>Challenges for the Future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Wider Horizons A Member-led  Village</dc:title>
  <dc:creator>Elizabeth Ohlson</dc:creator>
  <cp:lastModifiedBy>Sue Lerner</cp:lastModifiedBy>
  <cp:revision>86</cp:revision>
  <dcterms:created xsi:type="dcterms:W3CDTF">2018-06-05T04:55:48Z</dcterms:created>
  <dcterms:modified xsi:type="dcterms:W3CDTF">2020-09-28T00:47:58Z</dcterms:modified>
</cp:coreProperties>
</file>